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10"/>
  </p:notesMasterIdLst>
  <p:sldIdLst>
    <p:sldId id="292" r:id="rId2"/>
    <p:sldId id="296" r:id="rId3"/>
    <p:sldId id="298" r:id="rId4"/>
    <p:sldId id="299" r:id="rId5"/>
    <p:sldId id="297" r:id="rId6"/>
    <p:sldId id="293" r:id="rId7"/>
    <p:sldId id="294" r:id="rId8"/>
    <p:sldId id="295"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62A4E54-9DEA-4E9A-A8B9-5A27D7FC8794}">
          <p14:sldIdLst>
            <p14:sldId id="292"/>
            <p14:sldId id="296"/>
            <p14:sldId id="298"/>
            <p14:sldId id="299"/>
            <p14:sldId id="297"/>
            <p14:sldId id="293"/>
            <p14:sldId id="294"/>
            <p14:sldId id="295"/>
          </p14:sldIdLst>
        </p14:section>
        <p14:section name="Test" id="{8F56F705-9359-4C67-A054-1DC54805D4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atta Dubash" initials="RD" lastIdx="1" clrIdx="0">
    <p:extLst>
      <p:ext uri="{19B8F6BF-5375-455C-9EA6-DF929625EA0E}">
        <p15:presenceInfo xmlns:p15="http://schemas.microsoft.com/office/powerpoint/2012/main" userId="5fde36ead40e06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5FB"/>
    <a:srgbClr val="DC2846"/>
    <a:srgbClr val="D42240"/>
    <a:srgbClr val="C11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3134" autoAdjust="0"/>
  </p:normalViewPr>
  <p:slideViewPr>
    <p:cSldViewPr snapToGrid="0">
      <p:cViewPr varScale="1">
        <p:scale>
          <a:sx n="60" d="100"/>
          <a:sy n="60" d="100"/>
        </p:scale>
        <p:origin x="992" y="32"/>
      </p:cViewPr>
      <p:guideLst>
        <p:guide orient="horz" pos="2160"/>
        <p:guide pos="3840"/>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F9441A-D948-48A9-817B-19A7C04AFE65}" type="datetimeFigureOut">
              <a:rPr lang="en-US" smtClean="0"/>
              <a:t>09/02/2022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0D8C9B-C08B-4759-9A67-564DC8ED0B00}" type="slidenum">
              <a:rPr lang="en-US" smtClean="0"/>
              <a:t>‹#›</a:t>
            </a:fld>
            <a:endParaRPr lang="en-US"/>
          </a:p>
        </p:txBody>
      </p:sp>
    </p:spTree>
    <p:extLst>
      <p:ext uri="{BB962C8B-B14F-4D97-AF65-F5344CB8AC3E}">
        <p14:creationId xmlns:p14="http://schemas.microsoft.com/office/powerpoint/2010/main" val="1275074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D8C9B-C08B-4759-9A67-564DC8ED0B00}" type="slidenum">
              <a:rPr lang="en-US" smtClean="0"/>
              <a:t>1</a:t>
            </a:fld>
            <a:endParaRPr lang="en-US"/>
          </a:p>
        </p:txBody>
      </p:sp>
    </p:spTree>
    <p:extLst>
      <p:ext uri="{BB962C8B-B14F-4D97-AF65-F5344CB8AC3E}">
        <p14:creationId xmlns:p14="http://schemas.microsoft.com/office/powerpoint/2010/main" val="347475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D8C9B-C08B-4759-9A67-564DC8ED0B00}" type="slidenum">
              <a:rPr lang="en-US" smtClean="0"/>
              <a:t>3</a:t>
            </a:fld>
            <a:endParaRPr lang="en-US" dirty="0"/>
          </a:p>
        </p:txBody>
      </p:sp>
    </p:spTree>
    <p:extLst>
      <p:ext uri="{BB962C8B-B14F-4D97-AF65-F5344CB8AC3E}">
        <p14:creationId xmlns:p14="http://schemas.microsoft.com/office/powerpoint/2010/main" val="347475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D8C9B-C08B-4759-9A67-564DC8ED0B00}" type="slidenum">
              <a:rPr lang="en-US" smtClean="0"/>
              <a:t>4</a:t>
            </a:fld>
            <a:endParaRPr lang="en-US" dirty="0"/>
          </a:p>
        </p:txBody>
      </p:sp>
    </p:spTree>
    <p:extLst>
      <p:ext uri="{BB962C8B-B14F-4D97-AF65-F5344CB8AC3E}">
        <p14:creationId xmlns:p14="http://schemas.microsoft.com/office/powerpoint/2010/main" val="347475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D8C9B-C08B-4759-9A67-564DC8ED0B00}" type="slidenum">
              <a:rPr lang="en-US" smtClean="0"/>
              <a:t>5</a:t>
            </a:fld>
            <a:endParaRPr lang="en-US" dirty="0"/>
          </a:p>
        </p:txBody>
      </p:sp>
    </p:spTree>
    <p:extLst>
      <p:ext uri="{BB962C8B-B14F-4D97-AF65-F5344CB8AC3E}">
        <p14:creationId xmlns:p14="http://schemas.microsoft.com/office/powerpoint/2010/main" val="220974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09/02/2022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0513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09/02/2022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07594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09/02/2022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81967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09/02/2022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80669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09/02/2022</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52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09/02/2022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59980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09/02/2022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89600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09/02/2022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93133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09/02/2022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23786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09/02/2022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2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09/02/2022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72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09/02/2022</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71803179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27" r:id="rId6"/>
    <p:sldLayoutId id="2147483832" r:id="rId7"/>
    <p:sldLayoutId id="2147483828" r:id="rId8"/>
    <p:sldLayoutId id="2147483829" r:id="rId9"/>
    <p:sldLayoutId id="2147483830" r:id="rId10"/>
    <p:sldLayoutId id="2147483831"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21.png"/><Relationship Id="rId5" Type="http://schemas.openxmlformats.org/officeDocument/2006/relationships/image" Target="../media/image7.jpg"/><Relationship Id="rId10" Type="http://schemas.openxmlformats.org/officeDocument/2006/relationships/image" Target="../media/image20.png"/><Relationship Id="rId4" Type="http://schemas.openxmlformats.org/officeDocument/2006/relationships/image" Target="../media/image6.JP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7F41-32A9-43AD-AB94-4F5B84748BE7}"/>
              </a:ext>
            </a:extLst>
          </p:cNvPr>
          <p:cNvSpPr>
            <a:spLocks noGrp="1"/>
          </p:cNvSpPr>
          <p:nvPr>
            <p:ph type="title" idx="4294967295"/>
          </p:nvPr>
        </p:nvSpPr>
        <p:spPr>
          <a:xfrm>
            <a:off x="0" y="0"/>
            <a:ext cx="12192000" cy="1220788"/>
          </a:xfrm>
          <a:solidFill>
            <a:schemeClr val="bg1">
              <a:lumMod val="85000"/>
            </a:schemeClr>
          </a:solidFill>
        </p:spPr>
        <p:txBody>
          <a:bodyPr vert="horz" lIns="91440" tIns="45720" rIns="91440" bIns="45720" rtlCol="0" anchor="ctr">
            <a:normAutofit/>
          </a:bodyPr>
          <a:lstStyle/>
          <a:p>
            <a:r>
              <a:rPr lang="en-US" b="1" cap="small" dirty="0">
                <a:latin typeface="Abadi" panose="020B0604020104020204" pitchFamily="34" charset="0"/>
              </a:rPr>
              <a:t> </a:t>
            </a:r>
            <a:r>
              <a:rPr lang="en-US" b="1" cap="small" dirty="0">
                <a:latin typeface="Dubai" panose="020B0503030403030204" pitchFamily="34" charset="-78"/>
                <a:cs typeface="Dubai" panose="020B0503030403030204" pitchFamily="34" charset="-78"/>
              </a:rPr>
              <a:t>Destination Dubai</a:t>
            </a:r>
          </a:p>
        </p:txBody>
      </p:sp>
      <p:pic>
        <p:nvPicPr>
          <p:cNvPr id="5" name="Picture 4" descr="Logo&#10;&#10;Description automatically generated">
            <a:extLst>
              <a:ext uri="{FF2B5EF4-FFF2-40B4-BE49-F238E27FC236}">
                <a16:creationId xmlns:a16="http://schemas.microsoft.com/office/drawing/2014/main" id="{3FCC55B0-104A-40F1-919B-F35F6E269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7669" y="-9467"/>
            <a:ext cx="1701319" cy="1230255"/>
          </a:xfrm>
          <a:prstGeom prst="rect">
            <a:avLst/>
          </a:prstGeom>
        </p:spPr>
      </p:pic>
      <p:sp>
        <p:nvSpPr>
          <p:cNvPr id="17" name="TextBox 16">
            <a:extLst>
              <a:ext uri="{FF2B5EF4-FFF2-40B4-BE49-F238E27FC236}">
                <a16:creationId xmlns:a16="http://schemas.microsoft.com/office/drawing/2014/main" id="{4CEA5AAC-0C72-49E4-8396-EC721BCE1B67}"/>
              </a:ext>
            </a:extLst>
          </p:cNvPr>
          <p:cNvSpPr txBox="1"/>
          <p:nvPr/>
        </p:nvSpPr>
        <p:spPr>
          <a:xfrm>
            <a:off x="222425" y="1275976"/>
            <a:ext cx="2992993" cy="5186035"/>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r>
              <a:rPr lang="en-US" sz="900" b="1" dirty="0">
                <a:latin typeface="Dubai" panose="020B0503030403030204" pitchFamily="34" charset="-78"/>
                <a:cs typeface="Dubai" panose="020B0503030403030204" pitchFamily="34" charset="-78"/>
              </a:rPr>
              <a:t>General</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Airport: Dubai International Airport (DXB)</a:t>
            </a: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Local Time: GMT +4 hours</a:t>
            </a:r>
          </a:p>
          <a:p>
            <a:pPr lvl="0" algn="just">
              <a:buSzPts val="1000"/>
              <a:tabLst>
                <a:tab pos="457200" algn="l"/>
              </a:tabLst>
            </a:pPr>
            <a:endParaRPr lang="en-US" sz="5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Currency: UAE Dirham</a:t>
            </a:r>
          </a:p>
          <a:p>
            <a:pPr lvl="0" algn="just">
              <a:buSzPts val="1000"/>
              <a:tabLst>
                <a:tab pos="457200" algn="l"/>
              </a:tabLst>
            </a:pPr>
            <a:endParaRPr lang="en-US" sz="5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Travel information: Dubai is approximately 7 hours flight from </a:t>
            </a:r>
            <a:r>
              <a:rPr lang="en-US" sz="900" dirty="0">
                <a:latin typeface="Dubai" panose="020B0503030403030204" pitchFamily="34" charset="-78"/>
                <a:ea typeface="Times New Roman" panose="02020603050405020304" pitchFamily="18" charset="0"/>
                <a:cs typeface="Dubai" panose="020B0503030403030204" pitchFamily="34" charset="-78"/>
              </a:rPr>
              <a:t>U</a:t>
            </a:r>
            <a:r>
              <a:rPr lang="en-US" sz="900" dirty="0">
                <a:effectLst/>
                <a:latin typeface="Dubai" panose="020B0503030403030204" pitchFamily="34" charset="-78"/>
                <a:ea typeface="Times New Roman" panose="02020603050405020304" pitchFamily="18" charset="0"/>
                <a:cs typeface="Dubai" panose="020B0503030403030204" pitchFamily="34" charset="-78"/>
              </a:rPr>
              <a:t>K</a:t>
            </a:r>
          </a:p>
          <a:p>
            <a:pPr lvl="0" algn="just">
              <a:buSzPts val="1000"/>
              <a:tabLst>
                <a:tab pos="457200" algn="l"/>
              </a:tabLst>
            </a:pPr>
            <a:endParaRPr lang="en-US" sz="5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Best time to go: October to </a:t>
            </a:r>
            <a:r>
              <a:rPr lang="en-US" sz="900" dirty="0">
                <a:latin typeface="Dubai" panose="020B0503030403030204" pitchFamily="34" charset="-78"/>
                <a:ea typeface="Times New Roman" panose="02020603050405020304" pitchFamily="18" charset="0"/>
                <a:cs typeface="Dubai" panose="020B0503030403030204" pitchFamily="34" charset="-78"/>
              </a:rPr>
              <a:t>May</a:t>
            </a:r>
            <a:r>
              <a:rPr lang="en-US" sz="900" dirty="0">
                <a:effectLst/>
                <a:latin typeface="Dubai" panose="020B0503030403030204" pitchFamily="34" charset="-78"/>
                <a:ea typeface="Times New Roman" panose="02020603050405020304" pitchFamily="18" charset="0"/>
                <a:cs typeface="Dubai" panose="020B0503030403030204" pitchFamily="34" charset="-78"/>
              </a:rPr>
              <a:t> </a:t>
            </a: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Religion: Islam</a:t>
            </a: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Opening times: Most businesses, malls and attractions are open from 10:00 to 22:00 7 days a week  </a:t>
            </a: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Transport: Taxis are easily available from malls and hotels.  Dubai Metro has several convenient links  </a:t>
            </a:r>
          </a:p>
          <a:p>
            <a:pPr lvl="0" algn="just">
              <a:buSzPts val="1000"/>
              <a:tabLst>
                <a:tab pos="457200" algn="l"/>
              </a:tabLst>
            </a:pPr>
            <a:endParaRPr lang="en-US" sz="500" b="1" dirty="0">
              <a:latin typeface="Dubai" panose="020B0503030403030204" pitchFamily="34" charset="-78"/>
              <a:cs typeface="Dubai" panose="020B0503030403030204" pitchFamily="34" charset="-78"/>
            </a:endParaRPr>
          </a:p>
          <a:p>
            <a:pPr lvl="0" algn="just">
              <a:buSzPts val="1000"/>
              <a:tabLst>
                <a:tab pos="457200" algn="l"/>
              </a:tabLst>
            </a:pPr>
            <a:r>
              <a:rPr lang="en-US" sz="900" dirty="0">
                <a:latin typeface="Dubai" panose="020B0503030403030204" pitchFamily="34" charset="-78"/>
                <a:cs typeface="Dubai" panose="020B0503030403030204" pitchFamily="34" charset="-78"/>
              </a:rPr>
              <a:t>Dress code: Modest, loose-fitting clothing is recommended, particularly in shopping malls, souks and rural areas. Beachwear is acceptable at beach clubs, in the hotel, at the pool or on the beach </a:t>
            </a:r>
          </a:p>
          <a:p>
            <a:pPr lvl="0" algn="just">
              <a:buSzPts val="1000"/>
              <a:tabLst>
                <a:tab pos="457200" algn="l"/>
              </a:tabLst>
            </a:pPr>
            <a:endParaRPr lang="en-US" sz="900" dirty="0">
              <a:latin typeface="Dubai" panose="020B0503030403030204" pitchFamily="34" charset="-78"/>
              <a:cs typeface="Dubai" panose="020B0503030403030204" pitchFamily="34" charset="-78"/>
            </a:endParaRPr>
          </a:p>
          <a:p>
            <a:pPr lvl="0" algn="just">
              <a:buSzPts val="1000"/>
              <a:tabLst>
                <a:tab pos="457200" algn="l"/>
              </a:tabLst>
            </a:pPr>
            <a:r>
              <a:rPr lang="en-US" sz="900" dirty="0">
                <a:latin typeface="Dubai" panose="020B0503030403030204" pitchFamily="34" charset="-78"/>
                <a:cs typeface="Dubai" panose="020B0503030403030204" pitchFamily="34" charset="-78"/>
              </a:rPr>
              <a:t>Ideal combination: Any of the Indian Ocean Islands or Egypt</a:t>
            </a:r>
          </a:p>
        </p:txBody>
      </p:sp>
      <p:grpSp>
        <p:nvGrpSpPr>
          <p:cNvPr id="44" name="Group 43">
            <a:extLst>
              <a:ext uri="{FF2B5EF4-FFF2-40B4-BE49-F238E27FC236}">
                <a16:creationId xmlns:a16="http://schemas.microsoft.com/office/drawing/2014/main" id="{7ABEF9AC-D352-427D-B106-0275C04F4B55}"/>
              </a:ext>
            </a:extLst>
          </p:cNvPr>
          <p:cNvGrpSpPr/>
          <p:nvPr/>
        </p:nvGrpSpPr>
        <p:grpSpPr>
          <a:xfrm>
            <a:off x="6241157" y="1197615"/>
            <a:ext cx="2923757" cy="5793894"/>
            <a:chOff x="5991299" y="1196696"/>
            <a:chExt cx="2923757" cy="5793894"/>
          </a:xfrm>
        </p:grpSpPr>
        <p:sp>
          <p:nvSpPr>
            <p:cNvPr id="13" name="TextBox 12">
              <a:extLst>
                <a:ext uri="{FF2B5EF4-FFF2-40B4-BE49-F238E27FC236}">
                  <a16:creationId xmlns:a16="http://schemas.microsoft.com/office/drawing/2014/main" id="{CADCEFE3-63FB-47EC-A44A-A3FF195D255A}"/>
                </a:ext>
              </a:extLst>
            </p:cNvPr>
            <p:cNvSpPr txBox="1"/>
            <p:nvPr/>
          </p:nvSpPr>
          <p:spPr>
            <a:xfrm>
              <a:off x="5991299" y="1196696"/>
              <a:ext cx="2923757" cy="5793894"/>
            </a:xfrm>
            <a:prstGeom prst="rect">
              <a:avLst/>
            </a:prstGeom>
            <a:noFill/>
          </p:spPr>
          <p:txBody>
            <a:bodyPr wrap="square" rtlCol="0">
              <a:spAutoFit/>
            </a:bodyPr>
            <a:lstStyle/>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1050" b="1" dirty="0">
                <a:latin typeface="Abadi" panose="020B0604020104020204" pitchFamily="34" charset="0"/>
              </a:endParaRPr>
            </a:p>
            <a:p>
              <a:r>
                <a:rPr lang="en-US" sz="900" b="1" dirty="0">
                  <a:latin typeface="Dubai" panose="020B0503030403030204" pitchFamily="34" charset="-78"/>
                  <a:cs typeface="Dubai" panose="020B0503030403030204" pitchFamily="34" charset="-78"/>
                </a:rPr>
                <a:t>Must do’s</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900" dirty="0">
                  <a:solidFill>
                    <a:srgbClr val="000000"/>
                  </a:solidFill>
                  <a:latin typeface="Dubai" panose="020B0503030403030204" pitchFamily="34" charset="-78"/>
                  <a:cs typeface="Dubai" panose="020B0503030403030204" pitchFamily="34" charset="-78"/>
                </a:rPr>
                <a:t>Expo 2020 – Explore 192 Pavilions with entertainment  unlike any other</a:t>
              </a: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lang="en-US" sz="900" dirty="0">
                <a:solidFill>
                  <a:srgbClr val="000000"/>
                </a:solidFill>
                <a:latin typeface="Dubai" panose="020B0503030403030204" pitchFamily="34" charset="-78"/>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b="0" i="0" dirty="0">
                  <a:effectLst/>
                  <a:latin typeface="Dubai" panose="020B0503030403030204" pitchFamily="34" charset="-78"/>
                  <a:cs typeface="Dubai" panose="020B0503030403030204" pitchFamily="34" charset="-78"/>
                </a:rPr>
                <a:t>Experience a whole new way to see Dubai on Ain Dubai, the world's largest and tallest observation wheel</a:t>
              </a:r>
            </a:p>
            <a:p>
              <a:pPr>
                <a:buSzPts val="1000"/>
                <a:tabLst>
                  <a:tab pos="457200" algn="l"/>
                </a:tabLst>
                <a:defRPr/>
              </a:pPr>
              <a:endParaRPr lang="en-US" sz="900" b="0" i="0" dirty="0">
                <a:effectLst/>
                <a:latin typeface="Dubai" panose="020B0503030403030204" pitchFamily="34" charset="-78"/>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Visit </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At The Top SKY, Burj Khalifa Level 148 or enjoy a Bubbly Sundowner on Level 152 of the World’s tallest tower</a:t>
              </a:r>
            </a:p>
            <a:p>
              <a:pPr marL="171450" indent="-171450">
                <a:buSzPts val="1000"/>
                <a:buFont typeface="Symbol" panose="05050102010706020507" pitchFamily="18" charset="2"/>
                <a:buChar char="~"/>
                <a:tabLst>
                  <a:tab pos="457200" algn="l"/>
                </a:tabLst>
                <a:defRPr/>
              </a:pPr>
              <a:endParaRPr lang="en-US" sz="900" b="0" i="0" dirty="0">
                <a:effectLst/>
                <a:latin typeface="Dubai" panose="020B0503030403030204" pitchFamily="34" charset="-78"/>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900" dirty="0">
                  <a:solidFill>
                    <a:srgbClr val="000000"/>
                  </a:solidFill>
                  <a:latin typeface="Dubai" panose="020B0503030403030204" pitchFamily="34" charset="-78"/>
                  <a:cs typeface="Dubai" panose="020B0503030403030204" pitchFamily="34" charset="-78"/>
                </a:rPr>
                <a:t>T</a:t>
              </a:r>
              <a:r>
                <a:rPr lang="en-US" sz="900" b="0" i="0" dirty="0">
                  <a:solidFill>
                    <a:srgbClr val="000000"/>
                  </a:solidFill>
                  <a:effectLst/>
                  <a:latin typeface="Dubai" panose="020B0503030403030204" pitchFamily="34" charset="-78"/>
                  <a:cs typeface="Dubai" panose="020B0503030403030204" pitchFamily="34" charset="-78"/>
                </a:rPr>
                <a:t>ake a walking tour of traditional Dubai and a food tour of the city in a group or with your own private guide</a:t>
              </a:r>
            </a:p>
            <a:p>
              <a:pPr>
                <a:buSzPts val="1000"/>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dirty="0">
                  <a:latin typeface="Dubai" panose="020B0503030403030204" pitchFamily="34" charset="-78"/>
                  <a:ea typeface="Times New Roman" panose="02020603050405020304" pitchFamily="18" charset="0"/>
                  <a:cs typeface="Dubai" panose="020B0503030403030204" pitchFamily="34" charset="-78"/>
                </a:rPr>
                <a:t>Watch the spectacular La Perle show by Franco </a:t>
              </a:r>
              <a:r>
                <a:rPr lang="en-US" sz="900" dirty="0" err="1">
                  <a:latin typeface="Dubai" panose="020B0503030403030204" pitchFamily="34" charset="-78"/>
                  <a:ea typeface="Times New Roman" panose="02020603050405020304" pitchFamily="18" charset="0"/>
                  <a:cs typeface="Dubai" panose="020B0503030403030204" pitchFamily="34" charset="-78"/>
                </a:rPr>
                <a:t>Dragone</a:t>
              </a:r>
              <a:r>
                <a:rPr lang="en-US" sz="900" dirty="0">
                  <a:latin typeface="Dubai" panose="020B0503030403030204" pitchFamily="34" charset="-78"/>
                  <a:ea typeface="Times New Roman" panose="02020603050405020304" pitchFamily="18" charset="0"/>
                  <a:cs typeface="Dubai" panose="020B0503030403030204" pitchFamily="34" charset="-78"/>
                </a:rPr>
                <a:t> performed in a purpose-built venue</a:t>
              </a:r>
            </a:p>
            <a:p>
              <a:pPr marL="171450" indent="-171450">
                <a:buSzPts val="1000"/>
                <a:buFont typeface="Symbol" panose="05050102010706020507" pitchFamily="18" charset="2"/>
                <a:buChar char="~"/>
                <a:tabLst>
                  <a:tab pos="457200" algn="l"/>
                </a:tabLst>
                <a:defRP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b="0" i="0" dirty="0">
                  <a:solidFill>
                    <a:srgbClr val="000000"/>
                  </a:solidFill>
                  <a:effectLst/>
                  <a:latin typeface="Dubai" panose="020B0503030403030204" pitchFamily="34" charset="-78"/>
                  <a:cs typeface="Dubai" panose="020B0503030403030204" pitchFamily="34" charset="-78"/>
                </a:rPr>
                <a:t>Experience the diverse cuisines this vibrant city has to offer in this food lovers' paradise</a:t>
              </a:r>
            </a:p>
            <a:p>
              <a:pPr marL="171450" indent="-171450">
                <a:buSzPts val="1000"/>
                <a:buFont typeface="Symbol" panose="05050102010706020507" pitchFamily="18" charset="2"/>
                <a:buChar char="~"/>
                <a:tabLst>
                  <a:tab pos="457200" algn="l"/>
                </a:tabLst>
                <a:defRP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b="0" i="0" dirty="0">
                  <a:solidFill>
                    <a:srgbClr val="000000"/>
                  </a:solidFill>
                  <a:effectLst/>
                  <a:latin typeface="Dubai" panose="020B0503030403030204" pitchFamily="34" charset="-78"/>
                  <a:cs typeface="Dubai" panose="020B0503030403030204" pitchFamily="34" charset="-78"/>
                </a:rPr>
                <a:t>Shop until you drop at one of the many malls or souks offering traditional, modern and unique items</a:t>
              </a:r>
            </a:p>
            <a:p>
              <a:pPr marL="171450" indent="-171450">
                <a:buSzPts val="1000"/>
                <a:buFont typeface="Symbol" panose="05050102010706020507" pitchFamily="18" charset="2"/>
                <a:buChar char="~"/>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b="0" i="0" dirty="0">
                  <a:solidFill>
                    <a:srgbClr val="000000"/>
                  </a:solidFill>
                  <a:effectLst/>
                  <a:latin typeface="Dubai" panose="020B0503030403030204" pitchFamily="34" charset="-78"/>
                  <a:cs typeface="Dubai" panose="020B0503030403030204" pitchFamily="34" charset="-78"/>
                </a:rPr>
                <a:t>Relax and unwind at the beach or indulge in one of the many spa treatments available</a:t>
              </a: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endParaRPr kumimoji="0" lang="en-US" sz="900" b="0" i="0" u="none" strike="noStrike" kern="1200" cap="none" spc="0" normalizeH="0" baseline="0" noProof="0" dirty="0">
                <a:ln>
                  <a:noFill/>
                </a:ln>
                <a:solidFill>
                  <a:prstClr val="black"/>
                </a:solidFill>
                <a:effectLst/>
                <a:uLnTx/>
                <a:uFillTx/>
                <a:latin typeface="Abadi" panose="020B0604020104020204" pitchFamily="34" charset="0"/>
                <a:ea typeface="Times New Roman" panose="02020603050405020304" pitchFamily="18" charset="0"/>
                <a:cs typeface="Times New Roman" panose="02020603050405020304" pitchFamily="18" charset="0"/>
              </a:endParaRPr>
            </a:p>
          </p:txBody>
        </p:sp>
        <p:pic>
          <p:nvPicPr>
            <p:cNvPr id="23" name="Picture 22" descr="A group of people on a boat&#10;&#10;Description automatically generated">
              <a:extLst>
                <a:ext uri="{FF2B5EF4-FFF2-40B4-BE49-F238E27FC236}">
                  <a16:creationId xmlns:a16="http://schemas.microsoft.com/office/drawing/2014/main" id="{4A07360E-2BA3-4C48-9A2C-C4D1F10A71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2350" y="1226369"/>
              <a:ext cx="2731416" cy="1749484"/>
            </a:xfrm>
            <a:prstGeom prst="rect">
              <a:avLst/>
            </a:prstGeom>
            <a:ln>
              <a:noFill/>
            </a:ln>
            <a:effectLst>
              <a:softEdge rad="112500"/>
            </a:effectLst>
          </p:spPr>
        </p:pic>
      </p:grpSp>
      <p:sp>
        <p:nvSpPr>
          <p:cNvPr id="29" name="TextBox 28">
            <a:extLst>
              <a:ext uri="{FF2B5EF4-FFF2-40B4-BE49-F238E27FC236}">
                <a16:creationId xmlns:a16="http://schemas.microsoft.com/office/drawing/2014/main" id="{8780621C-85FC-42E0-AF8F-0F881A06B02E}"/>
              </a:ext>
            </a:extLst>
          </p:cNvPr>
          <p:cNvSpPr txBox="1"/>
          <p:nvPr/>
        </p:nvSpPr>
        <p:spPr>
          <a:xfrm>
            <a:off x="9199714" y="1557825"/>
            <a:ext cx="2895269" cy="5678478"/>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Hotels</a:t>
            </a:r>
          </a:p>
          <a:p>
            <a:pPr lvl="0"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b="0" i="0" dirty="0">
                <a:solidFill>
                  <a:srgbClr val="000000"/>
                </a:solidFill>
                <a:effectLst/>
                <a:latin typeface="Dubai" panose="020B0503030403030204" pitchFamily="34" charset="-78"/>
                <a:cs typeface="Dubai" panose="020B0503030403030204" pitchFamily="34" charset="-78"/>
              </a:rPr>
              <a:t>Atlantis The Palm - </a:t>
            </a:r>
            <a:r>
              <a:rPr lang="en-US" sz="900" b="0" i="0" dirty="0">
                <a:effectLst/>
                <a:latin typeface="Dubai" panose="020B0503030403030204" pitchFamily="34" charset="-78"/>
                <a:cs typeface="Dubai" panose="020B0503030403030204" pitchFamily="34" charset="-78"/>
              </a:rPr>
              <a:t>There is an unforgettable experience for everyone, whether you are a thrill-seeker, a foodie, a sun worshipper, or an explorer</a:t>
            </a:r>
          </a:p>
          <a:p>
            <a:pPr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Burj Al Arab – </a:t>
            </a:r>
            <a:r>
              <a:rPr lang="en-US" sz="900" b="0" i="0" dirty="0">
                <a:solidFill>
                  <a:srgbClr val="000000"/>
                </a:solidFill>
                <a:effectLst/>
                <a:latin typeface="Dubai" panose="020B0503030403030204" pitchFamily="34" charset="-78"/>
                <a:cs typeface="Dubai" panose="020B0503030403030204" pitchFamily="34" charset="-78"/>
              </a:rPr>
              <a:t>a global icon of Arabian luxury famous for its outstanding hospitality</a:t>
            </a: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Bulgari Resort Dubai – </a:t>
            </a: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stunning sea views and a fusion of Mediterranean charm with Middle Eastern embellishment</a:t>
            </a: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Jumeirah Al Naseem - A chic and contemporary beachside retreat</a:t>
            </a:r>
          </a:p>
          <a:p>
            <a:pPr marL="171450" lvl="0" indent="-171450" algn="just">
              <a:buSzPts val="1000"/>
              <a:buFont typeface="Symbol" panose="05050102010706020507" pitchFamily="18" charset="2"/>
              <a:buChar char="~"/>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Jumeirah Al Qasr - Palatial </a:t>
            </a:r>
            <a:r>
              <a:rPr lang="en-US" sz="900" dirty="0" err="1">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splendour</a:t>
            </a: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inspired by 1,001 Arabian Nights</a:t>
            </a:r>
          </a:p>
          <a:p>
            <a:pPr marL="171450" lvl="0" indent="-171450" algn="just">
              <a:buSzPts val="1000"/>
              <a:buFont typeface="Symbol" panose="05050102010706020507" pitchFamily="18" charset="2"/>
              <a:buChar char="~"/>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Jumeirah Mina </a:t>
            </a:r>
            <a:r>
              <a:rPr lang="en-US" sz="900" dirty="0" err="1">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A’Salam</a:t>
            </a: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 A boutique retreat steps from the beach </a:t>
            </a:r>
          </a:p>
          <a:p>
            <a:pPr lvl="0" algn="just">
              <a:buSzPts val="1000"/>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One&amp;Only</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Royal Mirage – peaceful and serene, you will feel instantly at home</a:t>
            </a:r>
          </a:p>
          <a:p>
            <a:pPr marL="171450" lvl="0" indent="-171450" algn="just">
              <a:buSzPts val="1000"/>
              <a:buFont typeface="Symbol" panose="05050102010706020507" pitchFamily="18" charset="2"/>
              <a:buChar char="~"/>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One&amp;Only The Palm -  breathtaking views of the Arabian Gulf and Dubai's soaring skyline from your private beach</a:t>
            </a:r>
          </a:p>
          <a:p>
            <a:pPr lvl="0" algn="just">
              <a:buSzPts val="1000"/>
              <a:tabLst>
                <a:tab pos="457200" algn="l"/>
              </a:tabLst>
            </a:pPr>
            <a:endParaRPr lang="en-US" sz="900" dirty="0">
              <a:solidFill>
                <a:schemeClr val="tx1">
                  <a:alpha val="99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2" name="Picture 31" descr="A sailboat in the water with a city in the background&#10;&#10;Description automatically generated with medium confidence">
            <a:extLst>
              <a:ext uri="{FF2B5EF4-FFF2-40B4-BE49-F238E27FC236}">
                <a16:creationId xmlns:a16="http://schemas.microsoft.com/office/drawing/2014/main" id="{882752A5-A988-435F-8DE7-C93932DA0F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4914" y="1179834"/>
            <a:ext cx="2958452" cy="1796938"/>
          </a:xfrm>
          <a:prstGeom prst="rect">
            <a:avLst/>
          </a:prstGeom>
          <a:ln>
            <a:noFill/>
          </a:ln>
          <a:effectLst>
            <a:softEdge rad="112500"/>
          </a:effectLst>
        </p:spPr>
      </p:pic>
      <p:grpSp>
        <p:nvGrpSpPr>
          <p:cNvPr id="43" name="Group 42">
            <a:extLst>
              <a:ext uri="{FF2B5EF4-FFF2-40B4-BE49-F238E27FC236}">
                <a16:creationId xmlns:a16="http://schemas.microsoft.com/office/drawing/2014/main" id="{3353A001-8E27-49D3-B42A-0658C9AA7E7D}"/>
              </a:ext>
            </a:extLst>
          </p:cNvPr>
          <p:cNvGrpSpPr/>
          <p:nvPr/>
        </p:nvGrpSpPr>
        <p:grpSpPr>
          <a:xfrm>
            <a:off x="3250218" y="1059036"/>
            <a:ext cx="3003356" cy="5816977"/>
            <a:chOff x="3079886" y="1053757"/>
            <a:chExt cx="3003356" cy="5935502"/>
          </a:xfrm>
        </p:grpSpPr>
        <p:sp>
          <p:nvSpPr>
            <p:cNvPr id="15" name="TextBox 14">
              <a:extLst>
                <a:ext uri="{FF2B5EF4-FFF2-40B4-BE49-F238E27FC236}">
                  <a16:creationId xmlns:a16="http://schemas.microsoft.com/office/drawing/2014/main" id="{EE2A53A6-1EF2-41C3-A385-856994853F67}"/>
                </a:ext>
              </a:extLst>
            </p:cNvPr>
            <p:cNvSpPr txBox="1"/>
            <p:nvPr/>
          </p:nvSpPr>
          <p:spPr>
            <a:xfrm>
              <a:off x="3174465" y="1053757"/>
              <a:ext cx="2674014" cy="5935502"/>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r>
                <a:rPr lang="en-US" sz="900" b="1" dirty="0">
                  <a:latin typeface="Dubai" panose="020B0503030403030204" pitchFamily="34" charset="-78"/>
                  <a:cs typeface="Dubai" panose="020B0503030403030204" pitchFamily="34" charset="-78"/>
                </a:rPr>
                <a:t>Experiences	</a:t>
              </a:r>
            </a:p>
            <a:p>
              <a:pPr algn="just"/>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Desert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Enjoy a tranquil dinner in the dunes</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Book a thrilling dune buggy drive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Overnight safari </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From up above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Private Helicopter tour</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Sunrise Hot Air Balloon ride with traditional breakfast in the desert</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On the water</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Sunset Yacht Cruise and dinner</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Self drive boat adventure</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For the family</a:t>
              </a:r>
            </a:p>
            <a:p>
              <a:pPr marL="171450" indent="-171450" algn="just">
                <a:buFont typeface="Symbol" panose="05050102010706020507" pitchFamily="18" charset="2"/>
                <a:buChar char="~"/>
              </a:pPr>
              <a:r>
                <a:rPr lang="en-US" sz="900" dirty="0" err="1">
                  <a:latin typeface="Dubai" panose="020B0503030403030204" pitchFamily="34" charset="-78"/>
                  <a:ea typeface="Times New Roman" panose="02020603050405020304" pitchFamily="18" charset="0"/>
                  <a:cs typeface="Dubai" panose="020B0503030403030204" pitchFamily="34" charset="-78"/>
                </a:rPr>
                <a:t>Aquaventure</a:t>
              </a:r>
              <a:r>
                <a:rPr lang="en-US" sz="900" dirty="0">
                  <a:latin typeface="Dubai" panose="020B0503030403030204" pitchFamily="34" charset="-78"/>
                  <a:ea typeface="Times New Roman" panose="02020603050405020304" pitchFamily="18" charset="0"/>
                  <a:cs typeface="Dubai" panose="020B0503030403030204" pitchFamily="34" charset="-78"/>
                </a:rPr>
                <a:t> or Wild Wadi Water parks </a:t>
              </a:r>
            </a:p>
            <a:p>
              <a:pPr marL="171450" indent="-171450" algn="just">
                <a:buFont typeface="Symbol" panose="05050102010706020507" pitchFamily="18" charset="2"/>
                <a:buChar char="~"/>
              </a:pPr>
              <a:r>
                <a:rPr lang="en-US" sz="900" dirty="0" err="1">
                  <a:latin typeface="Dubai" panose="020B0503030403030204" pitchFamily="34" charset="-78"/>
                  <a:ea typeface="Times New Roman" panose="02020603050405020304" pitchFamily="18" charset="0"/>
                  <a:cs typeface="Dubai" panose="020B0503030403030204" pitchFamily="34" charset="-78"/>
                </a:rPr>
                <a:t>Motiongate</a:t>
              </a:r>
              <a:r>
                <a:rPr lang="en-US" sz="900" dirty="0">
                  <a:latin typeface="Dubai" panose="020B0503030403030204" pitchFamily="34" charset="-78"/>
                  <a:ea typeface="Times New Roman" panose="02020603050405020304" pitchFamily="18" charset="0"/>
                  <a:cs typeface="Dubai" panose="020B0503030403030204" pitchFamily="34" charset="-78"/>
                </a:rPr>
                <a:t> at Dubai Parks &amp; Resorts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IMG Worlds of Adventure</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Ain Dubai</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Adventure lovers</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Sky Dive over the Dubai Desert or Palm Jumeirah</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Ski Dubai </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Dubai </a:t>
              </a:r>
              <a:r>
                <a:rPr lang="en-US" sz="900" dirty="0" err="1">
                  <a:latin typeface="Dubai" panose="020B0503030403030204" pitchFamily="34" charset="-78"/>
                  <a:cs typeface="Dubai" panose="020B0503030403030204" pitchFamily="34" charset="-78"/>
                </a:rPr>
                <a:t>Autodrome</a:t>
              </a:r>
              <a:r>
                <a:rPr lang="en-US" sz="9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pic>
          <p:nvPicPr>
            <p:cNvPr id="42" name="Picture 41" descr="People riding camels in the desert&#10;&#10;Description automatically generated">
              <a:extLst>
                <a:ext uri="{FF2B5EF4-FFF2-40B4-BE49-F238E27FC236}">
                  <a16:creationId xmlns:a16="http://schemas.microsoft.com/office/drawing/2014/main" id="{E0DB011F-2208-4FAA-99A0-AFFDBFED57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9886" y="1269482"/>
              <a:ext cx="3003356" cy="1741086"/>
            </a:xfrm>
            <a:prstGeom prst="rect">
              <a:avLst/>
            </a:prstGeom>
            <a:ln>
              <a:noFill/>
            </a:ln>
            <a:effectLst>
              <a:softEdge rad="112500"/>
            </a:effectLst>
          </p:spPr>
        </p:pic>
      </p:grpSp>
      <p:pic>
        <p:nvPicPr>
          <p:cNvPr id="4" name="Picture 3" descr="A body of water with a city in the background&#10;&#10;Description automatically generated">
            <a:extLst>
              <a:ext uri="{FF2B5EF4-FFF2-40B4-BE49-F238E27FC236}">
                <a16:creationId xmlns:a16="http://schemas.microsoft.com/office/drawing/2014/main" id="{33927A48-EDD0-4D46-AAA9-259A666567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765" y="1270453"/>
            <a:ext cx="2923653" cy="1600338"/>
          </a:xfrm>
          <a:prstGeom prst="rect">
            <a:avLst/>
          </a:prstGeom>
        </p:spPr>
      </p:pic>
    </p:spTree>
    <p:extLst>
      <p:ext uri="{BB962C8B-B14F-4D97-AF65-F5344CB8AC3E}">
        <p14:creationId xmlns:p14="http://schemas.microsoft.com/office/powerpoint/2010/main" val="347681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7F41-32A9-43AD-AB94-4F5B84748BE7}"/>
              </a:ext>
            </a:extLst>
          </p:cNvPr>
          <p:cNvSpPr>
            <a:spLocks noGrp="1"/>
          </p:cNvSpPr>
          <p:nvPr>
            <p:ph type="title" idx="4294967295"/>
          </p:nvPr>
        </p:nvSpPr>
        <p:spPr>
          <a:xfrm>
            <a:off x="0" y="0"/>
            <a:ext cx="12192000" cy="1220788"/>
          </a:xfrm>
          <a:solidFill>
            <a:schemeClr val="bg1">
              <a:lumMod val="85000"/>
            </a:schemeClr>
          </a:solidFill>
        </p:spPr>
        <p:txBody>
          <a:bodyPr vert="horz" lIns="91440" tIns="45720" rIns="91440" bIns="45720" rtlCol="0" anchor="ctr">
            <a:normAutofit/>
          </a:bodyPr>
          <a:lstStyle/>
          <a:p>
            <a:r>
              <a:rPr lang="en-US" b="1" cap="small" dirty="0">
                <a:latin typeface="Abadi" panose="020B0604020104020204" pitchFamily="34" charset="0"/>
              </a:rPr>
              <a:t> </a:t>
            </a:r>
            <a:r>
              <a:rPr lang="en-US" b="1" cap="small" dirty="0">
                <a:latin typeface="Dubai" panose="020B0503030403030204" pitchFamily="34" charset="-78"/>
                <a:cs typeface="Dubai" panose="020B0503030403030204" pitchFamily="34" charset="-78"/>
              </a:rPr>
              <a:t>Destination Abu Dhabi</a:t>
            </a:r>
          </a:p>
        </p:txBody>
      </p:sp>
      <p:pic>
        <p:nvPicPr>
          <p:cNvPr id="5" name="Picture 4" descr="Logo&#10;&#10;Description automatically generated">
            <a:extLst>
              <a:ext uri="{FF2B5EF4-FFF2-40B4-BE49-F238E27FC236}">
                <a16:creationId xmlns:a16="http://schemas.microsoft.com/office/drawing/2014/main" id="{3FCC55B0-104A-40F1-919B-F35F6E269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7669" y="-9467"/>
            <a:ext cx="1701319" cy="1230255"/>
          </a:xfrm>
          <a:prstGeom prst="rect">
            <a:avLst/>
          </a:prstGeom>
        </p:spPr>
      </p:pic>
      <p:grpSp>
        <p:nvGrpSpPr>
          <p:cNvPr id="24" name="Group 23">
            <a:extLst>
              <a:ext uri="{FF2B5EF4-FFF2-40B4-BE49-F238E27FC236}">
                <a16:creationId xmlns:a16="http://schemas.microsoft.com/office/drawing/2014/main" id="{9245FEEE-DBAE-4C0B-AEC4-B84B931B69DC}"/>
              </a:ext>
            </a:extLst>
          </p:cNvPr>
          <p:cNvGrpSpPr/>
          <p:nvPr/>
        </p:nvGrpSpPr>
        <p:grpSpPr>
          <a:xfrm>
            <a:off x="51575" y="1133631"/>
            <a:ext cx="3032284" cy="5955476"/>
            <a:chOff x="19358" y="1138452"/>
            <a:chExt cx="2356479" cy="5793462"/>
          </a:xfrm>
        </p:grpSpPr>
        <p:sp>
          <p:nvSpPr>
            <p:cNvPr id="17" name="TextBox 16">
              <a:extLst>
                <a:ext uri="{FF2B5EF4-FFF2-40B4-BE49-F238E27FC236}">
                  <a16:creationId xmlns:a16="http://schemas.microsoft.com/office/drawing/2014/main" id="{4CEA5AAC-0C72-49E4-8396-EC721BCE1B67}"/>
                </a:ext>
              </a:extLst>
            </p:cNvPr>
            <p:cNvSpPr txBox="1"/>
            <p:nvPr/>
          </p:nvSpPr>
          <p:spPr>
            <a:xfrm>
              <a:off x="125837" y="1138452"/>
              <a:ext cx="2250000" cy="5793462"/>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General</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Airport: Abu Dhabi International Airport (DXB)</a:t>
              </a: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Local Time: GMT +4 hours</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Currency: UAE Dirham</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Travel information: Approximately 7 hours flight from </a:t>
              </a:r>
              <a:r>
                <a:rPr lang="en-US" sz="900" dirty="0">
                  <a:latin typeface="Dubai" panose="020B0503030403030204" pitchFamily="34" charset="-78"/>
                  <a:ea typeface="Times New Roman" panose="02020603050405020304" pitchFamily="18" charset="0"/>
                  <a:cs typeface="Dubai" panose="020B0503030403030204" pitchFamily="34" charset="-78"/>
                </a:rPr>
                <a:t>U</a:t>
              </a:r>
              <a:r>
                <a:rPr lang="en-US" sz="900" dirty="0">
                  <a:effectLst/>
                  <a:latin typeface="Dubai" panose="020B0503030403030204" pitchFamily="34" charset="-78"/>
                  <a:ea typeface="Times New Roman" panose="02020603050405020304" pitchFamily="18" charset="0"/>
                  <a:cs typeface="Dubai" panose="020B0503030403030204" pitchFamily="34" charset="-78"/>
                </a:rPr>
                <a:t>K</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Best time to go: October to </a:t>
              </a:r>
              <a:r>
                <a:rPr lang="en-US" sz="900" dirty="0">
                  <a:latin typeface="Dubai" panose="020B0503030403030204" pitchFamily="34" charset="-78"/>
                  <a:ea typeface="Times New Roman" panose="02020603050405020304" pitchFamily="18" charset="0"/>
                  <a:cs typeface="Dubai" panose="020B0503030403030204" pitchFamily="34" charset="-78"/>
                </a:rPr>
                <a:t>May</a:t>
              </a:r>
              <a:r>
                <a:rPr lang="en-US" sz="900" dirty="0">
                  <a:effectLst/>
                  <a:latin typeface="Dubai" panose="020B0503030403030204" pitchFamily="34" charset="-78"/>
                  <a:ea typeface="Times New Roman" panose="02020603050405020304" pitchFamily="18" charset="0"/>
                  <a:cs typeface="Dubai" panose="020B0503030403030204" pitchFamily="34" charset="-78"/>
                </a:rPr>
                <a:t>  </a:t>
              </a: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Religion: Islam</a:t>
              </a: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Opening times: </a:t>
              </a:r>
              <a:r>
                <a:rPr lang="en-US" sz="900" dirty="0">
                  <a:latin typeface="Dubai" panose="020B0503030403030204" pitchFamily="34" charset="-78"/>
                  <a:ea typeface="Times New Roman" panose="02020603050405020304" pitchFamily="18" charset="0"/>
                  <a:cs typeface="Dubai" panose="020B0503030403030204" pitchFamily="34" charset="-78"/>
                </a:rPr>
                <a:t>Like in Dubai, m</a:t>
              </a:r>
              <a:r>
                <a:rPr lang="en-US" sz="900" dirty="0">
                  <a:effectLst/>
                  <a:latin typeface="Dubai" panose="020B0503030403030204" pitchFamily="34" charset="-78"/>
                  <a:ea typeface="Times New Roman" panose="02020603050405020304" pitchFamily="18" charset="0"/>
                  <a:cs typeface="Dubai" panose="020B0503030403030204" pitchFamily="34" charset="-78"/>
                </a:rPr>
                <a:t>ost businesses, malls and attractions are open from 10:00 hrs to 22:00 hrs 7 days a week  </a:t>
              </a: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Transport: Taxis are easily available from malls/hotels</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latin typeface="Dubai" panose="020B0503030403030204" pitchFamily="34" charset="-78"/>
                  <a:cs typeface="Dubai" panose="020B0503030403030204" pitchFamily="34" charset="-78"/>
                </a:rPr>
                <a:t>Dress code: Same as in Dubai.  Modest, loose-fitting clothing is recommended, particularly in shopping malls, souks and rural areas. Beachwear is acceptable at beach clubs, in the hotel, at the pool or on the beach  </a:t>
              </a:r>
            </a:p>
            <a:p>
              <a:pPr lvl="0" algn="just">
                <a:buSzPts val="1000"/>
                <a:tabLst>
                  <a:tab pos="457200" algn="l"/>
                </a:tabLst>
              </a:pPr>
              <a:endParaRPr lang="en-US" sz="900" dirty="0">
                <a:latin typeface="Dubai" panose="020B0503030403030204" pitchFamily="34" charset="-78"/>
                <a:cs typeface="Dubai" panose="020B0503030403030204" pitchFamily="34" charset="-78"/>
              </a:endParaRPr>
            </a:p>
            <a:p>
              <a:pPr lvl="0" algn="just">
                <a:buSzPts val="1000"/>
                <a:tabLst>
                  <a:tab pos="457200" algn="l"/>
                </a:tabLst>
              </a:pPr>
              <a:r>
                <a:rPr lang="en-US" sz="900" dirty="0">
                  <a:latin typeface="Dubai" panose="020B0503030403030204" pitchFamily="34" charset="-78"/>
                  <a:cs typeface="Dubai" panose="020B0503030403030204" pitchFamily="34" charset="-78"/>
                </a:rPr>
                <a:t>When visiting Sheikh Zayed Grand Mosque it is imperative to be appropriately attired</a:t>
              </a:r>
            </a:p>
            <a:p>
              <a:pPr lvl="0" algn="just">
                <a:buSzPts val="1000"/>
                <a:tabLst>
                  <a:tab pos="457200" algn="l"/>
                </a:tabLst>
              </a:pPr>
              <a:endParaRPr lang="en-US" sz="900" dirty="0">
                <a:latin typeface="Arial" panose="020B0604020202020204" pitchFamily="34" charset="0"/>
                <a:cs typeface="Arial" panose="020B0604020202020204" pitchFamily="34" charset="0"/>
              </a:endParaRPr>
            </a:p>
            <a:p>
              <a:pPr lvl="0" algn="just">
                <a:buSzPts val="1000"/>
                <a:tabLst>
                  <a:tab pos="457200" algn="l"/>
                </a:tabLst>
              </a:pPr>
              <a:endParaRPr lang="en-US" sz="9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F50A2BD-E5D7-4879-AC89-CCDF8A4BD59A}"/>
                </a:ext>
              </a:extLst>
            </p:cNvPr>
            <p:cNvPicPr>
              <a:picLocks noChangeAspect="1"/>
            </p:cNvPicPr>
            <p:nvPr/>
          </p:nvPicPr>
          <p:blipFill>
            <a:blip r:embed="rId3" cstate="print">
              <a:extLst>
                <a:ext uri="{28A0092B-C50C-407E-A947-70E740481C1C}">
                  <a14:useLocalDpi xmlns:a14="http://schemas.microsoft.com/office/drawing/2010/main" val="0"/>
                </a:ext>
              </a:extLst>
            </a:blip>
            <a:srcRect l="4854" r="4854"/>
            <a:stretch/>
          </p:blipFill>
          <p:spPr>
            <a:xfrm>
              <a:off x="19358" y="1200695"/>
              <a:ext cx="2250000" cy="1731408"/>
            </a:xfrm>
            <a:prstGeom prst="rect">
              <a:avLst/>
            </a:prstGeom>
            <a:ln>
              <a:noFill/>
            </a:ln>
            <a:effectLst>
              <a:softEdge rad="112500"/>
            </a:effectLst>
          </p:spPr>
        </p:pic>
      </p:grpSp>
      <p:grpSp>
        <p:nvGrpSpPr>
          <p:cNvPr id="44" name="Group 43">
            <a:extLst>
              <a:ext uri="{FF2B5EF4-FFF2-40B4-BE49-F238E27FC236}">
                <a16:creationId xmlns:a16="http://schemas.microsoft.com/office/drawing/2014/main" id="{7ABEF9AC-D352-427D-B106-0275C04F4B55}"/>
              </a:ext>
            </a:extLst>
          </p:cNvPr>
          <p:cNvGrpSpPr/>
          <p:nvPr/>
        </p:nvGrpSpPr>
        <p:grpSpPr>
          <a:xfrm>
            <a:off x="6212879" y="1227729"/>
            <a:ext cx="3004649" cy="5516895"/>
            <a:chOff x="5991299" y="1196696"/>
            <a:chExt cx="3004649" cy="5516895"/>
          </a:xfrm>
        </p:grpSpPr>
        <p:sp>
          <p:nvSpPr>
            <p:cNvPr id="13" name="TextBox 12">
              <a:extLst>
                <a:ext uri="{FF2B5EF4-FFF2-40B4-BE49-F238E27FC236}">
                  <a16:creationId xmlns:a16="http://schemas.microsoft.com/office/drawing/2014/main" id="{CADCEFE3-63FB-47EC-A44A-A3FF195D255A}"/>
                </a:ext>
              </a:extLst>
            </p:cNvPr>
            <p:cNvSpPr txBox="1"/>
            <p:nvPr/>
          </p:nvSpPr>
          <p:spPr>
            <a:xfrm>
              <a:off x="5991299" y="1196696"/>
              <a:ext cx="2923757" cy="5516895"/>
            </a:xfrm>
            <a:prstGeom prst="rect">
              <a:avLst/>
            </a:prstGeom>
            <a:noFill/>
          </p:spPr>
          <p:txBody>
            <a:bodyPr wrap="square" rtlCol="0">
              <a:spAutoFit/>
            </a:bodyPr>
            <a:lstStyle/>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1050" b="1" dirty="0">
                <a:latin typeface="Abadi" panose="020B0604020104020204" pitchFamily="34" charset="0"/>
              </a:endParaRPr>
            </a:p>
            <a:p>
              <a:r>
                <a:rPr lang="en-US" sz="900" b="1" dirty="0">
                  <a:latin typeface="Dubai" panose="020B0503030403030204" pitchFamily="34" charset="-78"/>
                  <a:cs typeface="Dubai" panose="020B0503030403030204" pitchFamily="34" charset="-78"/>
                </a:rPr>
                <a:t>Must do’s</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A private guided tour of Louvre Abu Dhabi. Walk through galleries that tell the story of humanity in twelve inspiring chapters, enriched by loans from various French museums including The Louvre and </a:t>
              </a:r>
              <a:r>
                <a:rPr lang="en-US" sz="900" dirty="0" err="1">
                  <a:solidFill>
                    <a:prstClr val="black"/>
                  </a:solidFill>
                  <a:latin typeface="Dubai" panose="020B0503030403030204" pitchFamily="34" charset="-78"/>
                  <a:ea typeface="Times New Roman" panose="02020603050405020304" pitchFamily="18" charset="0"/>
                  <a:cs typeface="Dubai" panose="020B0503030403030204" pitchFamily="34" charset="-78"/>
                </a:rPr>
                <a:t>Musée</a:t>
              </a: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 d’Orsay</a:t>
              </a: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Visit the Arabian Wildlife Park at Sir Bani Yas Island, one of the region’s largest wildlife reserves, home to more than 17,000 free-roaming animals, including Arabian oryx, gazelles, giraffes, hyenas and cheetahs</a:t>
              </a: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If you have a need for speed, let a professional racing driver take you for an unforgettable ride around the Yas Marina Circuit Formula 1 track in a Radical SST </a:t>
              </a:r>
              <a:r>
                <a:rPr lang="en-US" sz="900" dirty="0" err="1">
                  <a:solidFill>
                    <a:prstClr val="black"/>
                  </a:solidFill>
                  <a:latin typeface="Dubai" panose="020B0503030403030204" pitchFamily="34" charset="-78"/>
                  <a:ea typeface="Times New Roman" panose="02020603050405020304" pitchFamily="18" charset="0"/>
                  <a:cs typeface="Dubai" panose="020B0503030403030204" pitchFamily="34" charset="-78"/>
                </a:rPr>
                <a:t>Supersport</a:t>
              </a: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  You can book this as a </a:t>
              </a:r>
              <a:r>
                <a:rPr lang="en-US" sz="900" dirty="0" err="1">
                  <a:solidFill>
                    <a:prstClr val="black"/>
                  </a:solidFill>
                  <a:latin typeface="Dubai" panose="020B0503030403030204" pitchFamily="34" charset="-78"/>
                  <a:ea typeface="Times New Roman" panose="02020603050405020304" pitchFamily="18" charset="0"/>
                  <a:cs typeface="Dubai" panose="020B0503030403030204" pitchFamily="34" charset="-78"/>
                </a:rPr>
                <a:t>drivir</a:t>
              </a: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 or a passenger experience</a:t>
              </a: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Kayaking through the Eastern Mangroves National Park.  You don’t have to be an eco-tourist to appreciate one of the natural blessings of the UAE when you venture into the mangrove forest </a:t>
              </a: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endParaRPr lang="en-US" sz="9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171450" indent="-171450">
                <a:buSzPts val="1000"/>
                <a:buFont typeface="Symbol" panose="05050102010706020507" pitchFamily="18" charset="2"/>
                <a:buChar char="~"/>
                <a:tabLst>
                  <a:tab pos="457200" algn="l"/>
                </a:tabLst>
                <a:defRPr/>
              </a:pPr>
              <a:endParaRPr kumimoji="0" lang="en-US" sz="900" b="0" i="0" u="none" strike="noStrike" kern="1200" cap="none" spc="0" normalizeH="0" baseline="0" noProof="0" dirty="0">
                <a:ln>
                  <a:noFill/>
                </a:ln>
                <a:solidFill>
                  <a:prstClr val="black"/>
                </a:solidFill>
                <a:effectLst/>
                <a:uLnTx/>
                <a:uFillTx/>
                <a:latin typeface="Abadi" panose="020B0604020104020204" pitchFamily="34" charset="0"/>
                <a:ea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4A07360E-2BA3-4C48-9A2C-C4D1F10A71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72349" y="1241809"/>
              <a:ext cx="2923599" cy="1656476"/>
            </a:xfrm>
            <a:prstGeom prst="rect">
              <a:avLst/>
            </a:prstGeom>
            <a:ln>
              <a:noFill/>
            </a:ln>
            <a:effectLst>
              <a:softEdge rad="112500"/>
            </a:effectLst>
          </p:spPr>
        </p:pic>
      </p:grpSp>
      <p:sp>
        <p:nvSpPr>
          <p:cNvPr id="29" name="TextBox 28">
            <a:extLst>
              <a:ext uri="{FF2B5EF4-FFF2-40B4-BE49-F238E27FC236}">
                <a16:creationId xmlns:a16="http://schemas.microsoft.com/office/drawing/2014/main" id="{8780621C-85FC-42E0-AF8F-0F881A06B02E}"/>
              </a:ext>
            </a:extLst>
          </p:cNvPr>
          <p:cNvSpPr txBox="1"/>
          <p:nvPr/>
        </p:nvSpPr>
        <p:spPr>
          <a:xfrm>
            <a:off x="9199714" y="1557825"/>
            <a:ext cx="2895269" cy="4985980"/>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Hotels</a:t>
            </a:r>
          </a:p>
          <a:p>
            <a:pPr lvl="0"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Emirates Palace Abu Dhabi - Located in a dazzling natural bay, this hotel offers the perfect destination with a pristine private beach and marina</a:t>
            </a:r>
          </a:p>
          <a:p>
            <a:pPr marL="171450" indent="-171450" algn="just">
              <a:buSzPts val="1000"/>
              <a:buFont typeface="Symbol" panose="05050102010706020507" pitchFamily="18" charset="2"/>
              <a:buChar char="~"/>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Jumeirah @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Saadiyat</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Island Abu Dhabi - A truly idyllic seafront setting, that is perfect for a family holiday</a:t>
            </a:r>
          </a:p>
          <a:p>
            <a:pPr marL="171450" indent="-171450" algn="just">
              <a:buSzPts val="1000"/>
              <a:buFont typeface="Symbol" panose="05050102010706020507" pitchFamily="18" charset="2"/>
              <a:buChar char="~"/>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Qasr Al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Sarab</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Desert Resort &amp; Spa – Set amidst the sands of Rub Al Khali, the Empty Quarter, Serenely set within the Liwa Desert, this resort is a secluded retreat with breathtaking panoramic views</a:t>
            </a:r>
          </a:p>
          <a:p>
            <a:pPr algn="just">
              <a:buSzPts val="1000"/>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W Hotel Yas Island – The hotel features a unique design, set half on land and half on water and directly overlooks the Formula 1 circuit</a:t>
            </a:r>
          </a:p>
          <a:p>
            <a:pPr marL="171450" indent="-171450" algn="just">
              <a:buSzPts val="1000"/>
              <a:buFont typeface="Symbol" panose="05050102010706020507" pitchFamily="18" charset="2"/>
              <a:buChar char="~"/>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Zaya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Nurai</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Island - A short 15 minute boat ride from the mainland, this boutique private island resort is surrounded by grass canopies, private beaches and unparalleled ocean views</a:t>
            </a:r>
          </a:p>
          <a:p>
            <a:pPr marL="171450" indent="-171450" algn="just">
              <a:buSzPts val="1000"/>
              <a:buFont typeface="Symbol" panose="05050102010706020507" pitchFamily="18" charset="2"/>
              <a:buChar char="~"/>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900" dirty="0">
              <a:solidFill>
                <a:schemeClr val="tx1">
                  <a:alpha val="99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2" name="Picture 31">
            <a:extLst>
              <a:ext uri="{FF2B5EF4-FFF2-40B4-BE49-F238E27FC236}">
                <a16:creationId xmlns:a16="http://schemas.microsoft.com/office/drawing/2014/main" id="{882752A5-A988-435F-8DE7-C93932DA0F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87687" y="1179834"/>
            <a:ext cx="2807081" cy="1749484"/>
          </a:xfrm>
          <a:prstGeom prst="rect">
            <a:avLst/>
          </a:prstGeom>
          <a:ln>
            <a:noFill/>
          </a:ln>
          <a:effectLst>
            <a:softEdge rad="112500"/>
          </a:effectLst>
        </p:spPr>
      </p:pic>
      <p:grpSp>
        <p:nvGrpSpPr>
          <p:cNvPr id="43" name="Group 42">
            <a:extLst>
              <a:ext uri="{FF2B5EF4-FFF2-40B4-BE49-F238E27FC236}">
                <a16:creationId xmlns:a16="http://schemas.microsoft.com/office/drawing/2014/main" id="{3353A001-8E27-49D3-B42A-0658C9AA7E7D}"/>
              </a:ext>
            </a:extLst>
          </p:cNvPr>
          <p:cNvGrpSpPr/>
          <p:nvPr/>
        </p:nvGrpSpPr>
        <p:grpSpPr>
          <a:xfrm>
            <a:off x="3250218" y="1059036"/>
            <a:ext cx="2768593" cy="5262979"/>
            <a:chOff x="3079886" y="1053757"/>
            <a:chExt cx="2768593" cy="5370216"/>
          </a:xfrm>
        </p:grpSpPr>
        <p:sp>
          <p:nvSpPr>
            <p:cNvPr id="15" name="TextBox 14">
              <a:extLst>
                <a:ext uri="{FF2B5EF4-FFF2-40B4-BE49-F238E27FC236}">
                  <a16:creationId xmlns:a16="http://schemas.microsoft.com/office/drawing/2014/main" id="{EE2A53A6-1EF2-41C3-A385-856994853F67}"/>
                </a:ext>
              </a:extLst>
            </p:cNvPr>
            <p:cNvSpPr txBox="1"/>
            <p:nvPr/>
          </p:nvSpPr>
          <p:spPr>
            <a:xfrm>
              <a:off x="3174465" y="1053757"/>
              <a:ext cx="2674014" cy="5370216"/>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r>
                <a:rPr lang="en-US" sz="900" b="1" dirty="0">
                  <a:latin typeface="Dubai" panose="020B0503030403030204" pitchFamily="34" charset="-78"/>
                  <a:cs typeface="Dubai" panose="020B0503030403030204" pitchFamily="34" charset="-78"/>
                </a:rPr>
                <a:t>Experiences	</a:t>
              </a:r>
            </a:p>
            <a:p>
              <a:pPr algn="just"/>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Desert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Off road driving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Desert safari</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From up above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Private Helicopter tours</a:t>
              </a:r>
            </a:p>
            <a:p>
              <a:pPr marL="171450" indent="-171450" algn="just">
                <a:buFont typeface="Symbol" panose="05050102010706020507" pitchFamily="18" charset="2"/>
                <a:buChar cha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On the water</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Abu Dhabi Pearl journey</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Kayaking, paddle boating and diving</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For the family</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Ferrari World Abu Dhabi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Yas </a:t>
              </a:r>
              <a:r>
                <a:rPr lang="en-US" sz="900" dirty="0" err="1">
                  <a:latin typeface="Dubai" panose="020B0503030403030204" pitchFamily="34" charset="-78"/>
                  <a:ea typeface="Times New Roman" panose="02020603050405020304" pitchFamily="18" charset="0"/>
                  <a:cs typeface="Dubai" panose="020B0503030403030204" pitchFamily="34" charset="-78"/>
                </a:rPr>
                <a:t>Waterworld</a:t>
              </a: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Warner Bros World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Visit Louvre Abu Dhabi</a:t>
              </a:r>
            </a:p>
            <a:p>
              <a:pPr marL="171450" indent="-171450" algn="just">
                <a:buFont typeface="Symbol" panose="05050102010706020507" pitchFamily="18" charset="2"/>
                <a:buChar cha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Adventure lovers</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Yas Marina Circuit driving experiences</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Formula Rossa, the world’s fastest rollercoaster	</a:t>
              </a:r>
              <a:endParaRPr lang="en-US" sz="1200" dirty="0">
                <a:latin typeface="Dubai" panose="020B0503030403030204" pitchFamily="34" charset="-78"/>
                <a:cs typeface="Dubai" panose="020B0503030403030204" pitchFamily="34" charset="-78"/>
              </a:endParaRPr>
            </a:p>
          </p:txBody>
        </p:sp>
        <p:pic>
          <p:nvPicPr>
            <p:cNvPr id="42" name="Picture 41">
              <a:extLst>
                <a:ext uri="{FF2B5EF4-FFF2-40B4-BE49-F238E27FC236}">
                  <a16:creationId xmlns:a16="http://schemas.microsoft.com/office/drawing/2014/main" id="{E0DB011F-2208-4FAA-99A0-AFFDBFED571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79886" y="1374004"/>
              <a:ext cx="2768592" cy="1636914"/>
            </a:xfrm>
            <a:prstGeom prst="rect">
              <a:avLst/>
            </a:prstGeom>
            <a:ln>
              <a:noFill/>
            </a:ln>
            <a:effectLst>
              <a:softEdge rad="112500"/>
            </a:effectLst>
          </p:spPr>
        </p:pic>
      </p:grpSp>
    </p:spTree>
    <p:extLst>
      <p:ext uri="{BB962C8B-B14F-4D97-AF65-F5344CB8AC3E}">
        <p14:creationId xmlns:p14="http://schemas.microsoft.com/office/powerpoint/2010/main" val="394412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7F41-32A9-43AD-AB94-4F5B84748BE7}"/>
              </a:ext>
            </a:extLst>
          </p:cNvPr>
          <p:cNvSpPr>
            <a:spLocks noGrp="1"/>
          </p:cNvSpPr>
          <p:nvPr>
            <p:ph type="title" idx="4294967295"/>
          </p:nvPr>
        </p:nvSpPr>
        <p:spPr>
          <a:xfrm>
            <a:off x="0" y="0"/>
            <a:ext cx="12192000" cy="1220788"/>
          </a:xfrm>
          <a:solidFill>
            <a:schemeClr val="bg1">
              <a:lumMod val="85000"/>
            </a:schemeClr>
          </a:solidFill>
        </p:spPr>
        <p:txBody>
          <a:bodyPr vert="horz" lIns="91440" tIns="45720" rIns="91440" bIns="45720" rtlCol="0" anchor="ctr">
            <a:normAutofit/>
          </a:bodyPr>
          <a:lstStyle/>
          <a:p>
            <a:r>
              <a:rPr lang="en-US" b="1" cap="small" dirty="0">
                <a:latin typeface="Abadi" panose="020B0604020104020204" pitchFamily="34" charset="0"/>
              </a:rPr>
              <a:t> </a:t>
            </a:r>
            <a:r>
              <a:rPr lang="en-US" b="1" cap="small" dirty="0">
                <a:latin typeface="Dubai" panose="020B0503030403030204" pitchFamily="34" charset="-78"/>
                <a:cs typeface="Dubai" panose="020B0503030403030204" pitchFamily="34" charset="-78"/>
              </a:rPr>
              <a:t>Destination Cairo &amp; Sharm El Sheikh </a:t>
            </a:r>
          </a:p>
        </p:txBody>
      </p:sp>
      <p:pic>
        <p:nvPicPr>
          <p:cNvPr id="5" name="Picture 4" descr="Logo&#10;&#10;Description automatically generated">
            <a:extLst>
              <a:ext uri="{FF2B5EF4-FFF2-40B4-BE49-F238E27FC236}">
                <a16:creationId xmlns:a16="http://schemas.microsoft.com/office/drawing/2014/main" id="{3FCC55B0-104A-40F1-919B-F35F6E269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7669" y="-9467"/>
            <a:ext cx="1701319" cy="1230255"/>
          </a:xfrm>
          <a:prstGeom prst="rect">
            <a:avLst/>
          </a:prstGeom>
        </p:spPr>
      </p:pic>
      <p:sp>
        <p:nvSpPr>
          <p:cNvPr id="17" name="TextBox 16">
            <a:extLst>
              <a:ext uri="{FF2B5EF4-FFF2-40B4-BE49-F238E27FC236}">
                <a16:creationId xmlns:a16="http://schemas.microsoft.com/office/drawing/2014/main" id="{4CEA5AAC-0C72-49E4-8396-EC721BCE1B67}"/>
              </a:ext>
            </a:extLst>
          </p:cNvPr>
          <p:cNvSpPr txBox="1"/>
          <p:nvPr/>
        </p:nvSpPr>
        <p:spPr>
          <a:xfrm>
            <a:off x="222425" y="1275976"/>
            <a:ext cx="2992993" cy="5463034"/>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General</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Airports: </a:t>
            </a: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Cairo International Airport (CAI)</a:t>
            </a:r>
          </a:p>
          <a:p>
            <a:pPr lvl="0" algn="just">
              <a:buSzPts val="1000"/>
              <a:tabLst>
                <a:tab pos="457200" algn="l"/>
              </a:tabLst>
            </a:pPr>
            <a:r>
              <a:rPr lang="en-US" sz="900" dirty="0">
                <a:latin typeface="Dubai" panose="020B0503030403030204" pitchFamily="34" charset="-78"/>
                <a:ea typeface="Times New Roman" panose="02020603050405020304" pitchFamily="18" charset="0"/>
                <a:cs typeface="Dubai" panose="020B0503030403030204" pitchFamily="34" charset="-78"/>
              </a:rPr>
              <a:t>Sharm Sheikh International Airport (SSH)</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Local Time: GMT +2 hours</a:t>
            </a:r>
          </a:p>
          <a:p>
            <a:pPr lvl="0" algn="just">
              <a:buSzPts val="1000"/>
              <a:tabLst>
                <a:tab pos="457200" algn="l"/>
              </a:tabLst>
            </a:pPr>
            <a:endParaRPr lang="en-US" sz="5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Currency: </a:t>
            </a:r>
            <a:r>
              <a:rPr lang="en-US" sz="900" dirty="0">
                <a:latin typeface="Dubai" panose="020B0503030403030204" pitchFamily="34" charset="-78"/>
                <a:ea typeface="Times New Roman" panose="02020603050405020304" pitchFamily="18" charset="0"/>
                <a:cs typeface="Dubai" panose="020B0503030403030204" pitchFamily="34" charset="-78"/>
              </a:rPr>
              <a:t>Egyptian Pound ( EGP )</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5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Travel information: </a:t>
            </a:r>
            <a:r>
              <a:rPr lang="en-US" sz="900" dirty="0">
                <a:latin typeface="Dubai" panose="020B0503030403030204" pitchFamily="34" charset="-78"/>
                <a:ea typeface="Times New Roman" panose="02020603050405020304" pitchFamily="18" charset="0"/>
                <a:cs typeface="Dubai" panose="020B0503030403030204" pitchFamily="34" charset="-78"/>
              </a:rPr>
              <a:t>A</a:t>
            </a:r>
            <a:r>
              <a:rPr lang="en-US" sz="900" dirty="0">
                <a:effectLst/>
                <a:latin typeface="Dubai" panose="020B0503030403030204" pitchFamily="34" charset="-78"/>
                <a:ea typeface="Times New Roman" panose="02020603050405020304" pitchFamily="18" charset="0"/>
                <a:cs typeface="Dubai" panose="020B0503030403030204" pitchFamily="34" charset="-78"/>
              </a:rPr>
              <a:t>pproximately 5 hours flight from </a:t>
            </a:r>
            <a:r>
              <a:rPr lang="en-US" sz="900" dirty="0">
                <a:latin typeface="Dubai" panose="020B0503030403030204" pitchFamily="34" charset="-78"/>
                <a:ea typeface="Times New Roman" panose="02020603050405020304" pitchFamily="18" charset="0"/>
                <a:cs typeface="Dubai" panose="020B0503030403030204" pitchFamily="34" charset="-78"/>
              </a:rPr>
              <a:t>U</a:t>
            </a:r>
            <a:r>
              <a:rPr lang="en-US" sz="900" dirty="0">
                <a:effectLst/>
                <a:latin typeface="Dubai" panose="020B0503030403030204" pitchFamily="34" charset="-78"/>
                <a:ea typeface="Times New Roman" panose="02020603050405020304" pitchFamily="18" charset="0"/>
                <a:cs typeface="Dubai" panose="020B0503030403030204" pitchFamily="34" charset="-78"/>
              </a:rPr>
              <a:t>K</a:t>
            </a:r>
          </a:p>
          <a:p>
            <a:pPr lvl="0" algn="just">
              <a:buSzPts val="1000"/>
              <a:tabLst>
                <a:tab pos="457200" algn="l"/>
              </a:tabLst>
            </a:pPr>
            <a:endParaRPr lang="en-US" sz="5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Best time to go: November to </a:t>
            </a:r>
            <a:r>
              <a:rPr lang="en-US" sz="900" dirty="0">
                <a:latin typeface="Dubai" panose="020B0503030403030204" pitchFamily="34" charset="-78"/>
                <a:ea typeface="Times New Roman" panose="02020603050405020304" pitchFamily="18" charset="0"/>
                <a:cs typeface="Dubai" panose="020B0503030403030204" pitchFamily="34" charset="-78"/>
              </a:rPr>
              <a:t>May</a:t>
            </a:r>
            <a:r>
              <a:rPr lang="en-US" sz="900" dirty="0">
                <a:effectLst/>
                <a:latin typeface="Dubai" panose="020B0503030403030204" pitchFamily="34" charset="-78"/>
                <a:ea typeface="Times New Roman" panose="02020603050405020304" pitchFamily="18" charset="0"/>
                <a:cs typeface="Dubai" panose="020B0503030403030204" pitchFamily="34" charset="-78"/>
              </a:rPr>
              <a:t> </a:t>
            </a: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Religion: Islam</a:t>
            </a: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Opening times: Most businesses, malls and attractions are open 10:00 to 22:00 weekdays and 10:00 to 23:00 </a:t>
            </a:r>
            <a:r>
              <a:rPr lang="en-US" sz="900" dirty="0">
                <a:latin typeface="Dubai" panose="020B0503030403030204" pitchFamily="34" charset="-78"/>
                <a:ea typeface="Times New Roman" panose="02020603050405020304" pitchFamily="18" charset="0"/>
                <a:cs typeface="Dubai" panose="020B0503030403030204" pitchFamily="34" charset="-78"/>
              </a:rPr>
              <a:t>Thu-Sat</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Transport: Taxis are easily accessible from malls and hotels. Limousine services available from Hotels &amp; Airports. Cairo  Metro has several convenient links. Uber service </a:t>
            </a:r>
            <a:r>
              <a:rPr lang="en-US" sz="900" dirty="0">
                <a:latin typeface="Dubai" panose="020B0503030403030204" pitchFamily="34" charset="-78"/>
                <a:ea typeface="Times New Roman" panose="02020603050405020304" pitchFamily="18" charset="0"/>
                <a:cs typeface="Dubai" panose="020B0503030403030204" pitchFamily="34" charset="-78"/>
              </a:rPr>
              <a:t>is </a:t>
            </a:r>
            <a:r>
              <a:rPr lang="en-US" sz="900" dirty="0">
                <a:effectLst/>
                <a:latin typeface="Dubai" panose="020B0503030403030204" pitchFamily="34" charset="-78"/>
                <a:ea typeface="Times New Roman" panose="02020603050405020304" pitchFamily="18" charset="0"/>
                <a:cs typeface="Dubai" panose="020B0503030403030204" pitchFamily="34" charset="-78"/>
              </a:rPr>
              <a:t>available in all Egyptian cities. </a:t>
            </a:r>
          </a:p>
          <a:p>
            <a:pPr lvl="0" algn="just">
              <a:buSzPts val="1000"/>
              <a:tabLst>
                <a:tab pos="457200" algn="l"/>
              </a:tabLst>
            </a:pPr>
            <a:endParaRPr lang="en-US" sz="500" b="1" dirty="0">
              <a:latin typeface="Dubai" panose="020B0503030403030204" pitchFamily="34" charset="-78"/>
              <a:cs typeface="Dubai" panose="020B0503030403030204" pitchFamily="34" charset="-78"/>
            </a:endParaRPr>
          </a:p>
          <a:p>
            <a:pPr lvl="0" algn="just">
              <a:buSzPts val="1000"/>
              <a:tabLst>
                <a:tab pos="457200" algn="l"/>
              </a:tabLst>
            </a:pPr>
            <a:r>
              <a:rPr lang="en-US" sz="900" dirty="0">
                <a:latin typeface="Dubai" panose="020B0503030403030204" pitchFamily="34" charset="-78"/>
                <a:cs typeface="Dubai" panose="020B0503030403030204" pitchFamily="34" charset="-78"/>
              </a:rPr>
              <a:t>Dress code: Modest, loose-fitting clothing, particularly in shopping malls, souks, archeological areas and rural areas. Beachwear is acceptable at hotel resorts and clubs</a:t>
            </a:r>
          </a:p>
          <a:p>
            <a:pPr lvl="0" algn="just">
              <a:buSzPts val="1000"/>
              <a:tabLst>
                <a:tab pos="457200" algn="l"/>
              </a:tabLst>
            </a:pPr>
            <a:r>
              <a:rPr lang="en-US" sz="900" dirty="0">
                <a:latin typeface="Dubai" panose="020B0503030403030204" pitchFamily="34" charset="-78"/>
                <a:cs typeface="Dubai" panose="020B0503030403030204" pitchFamily="34" charset="-78"/>
              </a:rPr>
              <a:t> </a:t>
            </a:r>
          </a:p>
          <a:p>
            <a:pPr lvl="0" algn="just">
              <a:buSzPts val="1000"/>
              <a:tabLst>
                <a:tab pos="457200" algn="l"/>
              </a:tabLst>
            </a:pPr>
            <a:r>
              <a:rPr lang="en-US" sz="900" dirty="0">
                <a:latin typeface="Dubai" panose="020B0503030403030204" pitchFamily="34" charset="-78"/>
                <a:cs typeface="Dubai" panose="020B0503030403030204" pitchFamily="34" charset="-78"/>
              </a:rPr>
              <a:t>Ideal combination: North Africa and Levant </a:t>
            </a:r>
          </a:p>
        </p:txBody>
      </p:sp>
      <p:sp>
        <p:nvSpPr>
          <p:cNvPr id="13" name="TextBox 12">
            <a:extLst>
              <a:ext uri="{FF2B5EF4-FFF2-40B4-BE49-F238E27FC236}">
                <a16:creationId xmlns:a16="http://schemas.microsoft.com/office/drawing/2014/main" id="{CADCEFE3-63FB-47EC-A44A-A3FF195D255A}"/>
              </a:ext>
            </a:extLst>
          </p:cNvPr>
          <p:cNvSpPr txBox="1"/>
          <p:nvPr/>
        </p:nvSpPr>
        <p:spPr>
          <a:xfrm>
            <a:off x="6241157" y="1220788"/>
            <a:ext cx="2923757" cy="5101397"/>
          </a:xfrm>
          <a:prstGeom prst="rect">
            <a:avLst/>
          </a:prstGeom>
          <a:noFill/>
        </p:spPr>
        <p:txBody>
          <a:bodyPr wrap="square" rtlCol="0">
            <a:spAutoFit/>
          </a:bodyPr>
          <a:lstStyle/>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1050" b="1" dirty="0">
              <a:latin typeface="Abadi" panose="020B0604020104020204" pitchFamily="34" charset="0"/>
            </a:endParaRPr>
          </a:p>
          <a:p>
            <a:r>
              <a:rPr lang="en-US" sz="900" b="1" dirty="0">
                <a:latin typeface="Dubai" panose="020B0503030403030204" pitchFamily="34" charset="-78"/>
                <a:cs typeface="Dubai" panose="020B0503030403030204" pitchFamily="34" charset="-78"/>
              </a:rPr>
              <a:t>Must do’s</a:t>
            </a: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lang="en-US" sz="900" dirty="0">
              <a:solidFill>
                <a:srgbClr val="000000"/>
              </a:solidFill>
              <a:latin typeface="Dubai" panose="020B0503030403030204" pitchFamily="34" charset="-78"/>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b="0" i="0" dirty="0">
                <a:effectLst/>
                <a:latin typeface="Dubai" panose="020B0503030403030204" pitchFamily="34" charset="-78"/>
                <a:cs typeface="Dubai" panose="020B0503030403030204" pitchFamily="34" charset="-78"/>
              </a:rPr>
              <a:t>Test the traditional Egyptian food such as Foul </a:t>
            </a:r>
            <a:r>
              <a:rPr lang="en-US" sz="900" dirty="0">
                <a:latin typeface="Dubai" panose="020B0503030403030204" pitchFamily="34" charset="-78"/>
                <a:cs typeface="Dubai" panose="020B0503030403030204" pitchFamily="34" charset="-78"/>
              </a:rPr>
              <a:t>,</a:t>
            </a:r>
            <a:r>
              <a:rPr lang="en-US" sz="900" b="0" i="0" dirty="0">
                <a:effectLst/>
                <a:latin typeface="Dubai" panose="020B0503030403030204" pitchFamily="34" charset="-78"/>
                <a:cs typeface="Dubai" panose="020B0503030403030204" pitchFamily="34" charset="-78"/>
              </a:rPr>
              <a:t> Falafel and grilled Kabab marinated with Egyptian herbs </a:t>
            </a:r>
          </a:p>
          <a:p>
            <a:pPr>
              <a:buSzPts val="1000"/>
              <a:tabLst>
                <a:tab pos="457200" algn="l"/>
              </a:tabLst>
              <a:defRPr/>
            </a:pPr>
            <a:endParaRPr lang="en-US" sz="900" b="0" i="0" dirty="0">
              <a:effectLst/>
              <a:latin typeface="Dubai" panose="020B0503030403030204" pitchFamily="34" charset="-78"/>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Visit Cairo Tower one of the tallest buildings in Egypt  and enjoy the magnificent view of  the city during sunset</a:t>
            </a:r>
          </a:p>
          <a:p>
            <a:pPr marL="171450" indent="-171450">
              <a:buSzPts val="1000"/>
              <a:buFont typeface="Symbol" panose="05050102010706020507" pitchFamily="18" charset="2"/>
              <a:buChar char="~"/>
              <a:tabLst>
                <a:tab pos="457200" algn="l"/>
              </a:tabLst>
              <a:defRPr/>
            </a:pPr>
            <a:endParaRPr lang="en-US" sz="900" b="0" i="0" dirty="0">
              <a:effectLst/>
              <a:latin typeface="Dubai" panose="020B0503030403030204" pitchFamily="34" charset="-78"/>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900" dirty="0">
                <a:solidFill>
                  <a:srgbClr val="000000"/>
                </a:solidFill>
                <a:latin typeface="Dubai" panose="020B0503030403030204" pitchFamily="34" charset="-78"/>
                <a:cs typeface="Dubai" panose="020B0503030403030204" pitchFamily="34" charset="-78"/>
              </a:rPr>
              <a:t>T</a:t>
            </a:r>
            <a:r>
              <a:rPr lang="en-US" sz="900" b="0" i="0" dirty="0">
                <a:solidFill>
                  <a:srgbClr val="000000"/>
                </a:solidFill>
                <a:effectLst/>
                <a:latin typeface="Dubai" panose="020B0503030403030204" pitchFamily="34" charset="-78"/>
                <a:cs typeface="Dubai" panose="020B0503030403030204" pitchFamily="34" charset="-78"/>
              </a:rPr>
              <a:t>ake a walk to the old Islamic part of  Cairo and </a:t>
            </a:r>
            <a:r>
              <a:rPr lang="en-US" sz="900" dirty="0">
                <a:solidFill>
                  <a:srgbClr val="000000"/>
                </a:solidFill>
                <a:latin typeface="Dubai" panose="020B0503030403030204" pitchFamily="34" charset="-78"/>
                <a:cs typeface="Dubai" panose="020B0503030403030204" pitchFamily="34" charset="-78"/>
              </a:rPr>
              <a:t>observe</a:t>
            </a:r>
            <a:r>
              <a:rPr lang="en-US" sz="900" b="0" i="0" dirty="0">
                <a:solidFill>
                  <a:srgbClr val="000000"/>
                </a:solidFill>
                <a:effectLst/>
                <a:latin typeface="Dubai" panose="020B0503030403030204" pitchFamily="34" charset="-78"/>
                <a:cs typeface="Dubai" panose="020B0503030403030204" pitchFamily="34" charset="-78"/>
              </a:rPr>
              <a:t> the architecture and design in the historical buildings and markets</a:t>
            </a:r>
          </a:p>
          <a:p>
            <a:pPr>
              <a:buSzPts val="1000"/>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dirty="0">
                <a:latin typeface="Dubai" panose="020B0503030403030204" pitchFamily="34" charset="-78"/>
                <a:ea typeface="Times New Roman" panose="02020603050405020304" pitchFamily="18" charset="0"/>
                <a:cs typeface="Dubai" panose="020B0503030403030204" pitchFamily="34" charset="-78"/>
              </a:rPr>
              <a:t>Visit the Hanging Church, one of the oldest churches in the world, in a group or with a private guide</a:t>
            </a:r>
          </a:p>
          <a:p>
            <a:pPr marL="171450" indent="-171450">
              <a:buSzPts val="1000"/>
              <a:buFont typeface="Symbol" panose="05050102010706020507" pitchFamily="18" charset="2"/>
              <a:buChar char="~"/>
              <a:tabLst>
                <a:tab pos="457200" algn="l"/>
              </a:tabLst>
              <a:defRP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dirty="0">
                <a:effectLst/>
                <a:latin typeface="Dubai" panose="020B0503030403030204" pitchFamily="34" charset="-78"/>
                <a:ea typeface="Calibri" panose="020F0502020204030204" pitchFamily="34" charset="0"/>
                <a:cs typeface="Dubai" panose="020B0503030403030204" pitchFamily="34" charset="-78"/>
              </a:rPr>
              <a:t>Enjoy a night sailing on the Nile and or a wide variety of other Cairo night life options ranging from coffee houses, traditional bars and western clubs and bars</a:t>
            </a:r>
          </a:p>
          <a:p>
            <a:pPr marL="171450" indent="-171450">
              <a:buSzPts val="1000"/>
              <a:buFont typeface="Symbol" panose="05050102010706020507" pitchFamily="18" charset="2"/>
              <a:buChar char="~"/>
              <a:tabLst>
                <a:tab pos="457200" algn="l"/>
              </a:tabLst>
              <a:defRP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b="0" i="0" dirty="0">
                <a:solidFill>
                  <a:srgbClr val="000000"/>
                </a:solidFill>
                <a:effectLst/>
                <a:latin typeface="Dubai" panose="020B0503030403030204" pitchFamily="34" charset="-78"/>
                <a:cs typeface="Dubai" panose="020B0503030403030204" pitchFamily="34" charset="-78"/>
              </a:rPr>
              <a:t>Enjoy relaxing on the sunny beaches of Sharm </a:t>
            </a:r>
            <a:r>
              <a:rPr lang="en-US" sz="900" dirty="0">
                <a:solidFill>
                  <a:srgbClr val="000000"/>
                </a:solidFill>
                <a:latin typeface="Dubai" panose="020B0503030403030204" pitchFamily="34" charset="-78"/>
                <a:cs typeface="Dubai" panose="020B0503030403030204" pitchFamily="34" charset="-78"/>
              </a:rPr>
              <a:t>El Sheikh</a:t>
            </a:r>
            <a:r>
              <a:rPr lang="en-US" sz="900" b="0" i="0" dirty="0">
                <a:solidFill>
                  <a:srgbClr val="000000"/>
                </a:solidFill>
                <a:effectLst/>
                <a:latin typeface="Dubai" panose="020B0503030403030204" pitchFamily="34" charset="-78"/>
                <a:cs typeface="Dubai" panose="020B0503030403030204" pitchFamily="34" charset="-78"/>
              </a:rPr>
              <a:t> with </a:t>
            </a:r>
            <a:r>
              <a:rPr lang="en-US" sz="900" dirty="0">
                <a:solidFill>
                  <a:srgbClr val="000000"/>
                </a:solidFill>
                <a:latin typeface="Dubai" panose="020B0503030403030204" pitchFamily="34" charset="-78"/>
                <a:cs typeface="Dubai" panose="020B0503030403030204" pitchFamily="34" charset="-78"/>
              </a:rPr>
              <a:t>a variety of </a:t>
            </a:r>
            <a:r>
              <a:rPr lang="en-US" sz="900" b="0" i="0" dirty="0">
                <a:solidFill>
                  <a:srgbClr val="000000"/>
                </a:solidFill>
                <a:effectLst/>
                <a:latin typeface="Dubai" panose="020B0503030403030204" pitchFamily="34" charset="-78"/>
                <a:cs typeface="Dubai" panose="020B0503030403030204" pitchFamily="34" charset="-78"/>
              </a:rPr>
              <a:t>water sports or discover the vibrant and varied nightlife scene</a:t>
            </a:r>
            <a:endParaRPr kumimoji="0" lang="en-US" sz="900" b="0" i="0" u="none" strike="noStrike" kern="1200" cap="none" spc="0" normalizeH="0" baseline="0" noProof="0" dirty="0">
              <a:ln>
                <a:noFill/>
              </a:ln>
              <a:solidFill>
                <a:prstClr val="black"/>
              </a:solidFill>
              <a:effectLst/>
              <a:uLnTx/>
              <a:uFillTx/>
              <a:latin typeface="Abadi" panose="020B0604020104020204" pitchFamily="34" charset="0"/>
              <a:ea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8780621C-85FC-42E0-AF8F-0F881A06B02E}"/>
              </a:ext>
            </a:extLst>
          </p:cNvPr>
          <p:cNvSpPr txBox="1"/>
          <p:nvPr/>
        </p:nvSpPr>
        <p:spPr>
          <a:xfrm>
            <a:off x="9199714" y="1557825"/>
            <a:ext cx="2895269" cy="5663089"/>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Hotels</a:t>
            </a:r>
          </a:p>
          <a:p>
            <a:pPr algn="just"/>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b="1" i="0" dirty="0">
                <a:solidFill>
                  <a:srgbClr val="000000"/>
                </a:solidFill>
                <a:effectLst/>
                <a:latin typeface="Dubai" panose="020B0503030403030204" pitchFamily="34" charset="-78"/>
                <a:cs typeface="Dubai" panose="020B0503030403030204" pitchFamily="34" charset="-78"/>
              </a:rPr>
              <a:t>Four Seasons Sharm </a:t>
            </a:r>
            <a:r>
              <a:rPr lang="en-US" sz="800" b="1" i="0" dirty="0">
                <a:solidFill>
                  <a:srgbClr val="000000"/>
                </a:solidFill>
                <a:effectLst/>
                <a:latin typeface="Dubai" panose="020B0503030403030204" pitchFamily="34" charset="-78"/>
                <a:cs typeface="Dubai" panose="020B0503030403030204" pitchFamily="34" charset="-78"/>
              </a:rPr>
              <a:t>- </a:t>
            </a:r>
            <a:r>
              <a:rPr lang="en-US" sz="800" dirty="0">
                <a:solidFill>
                  <a:srgbClr val="1C1C1C"/>
                </a:solidFill>
                <a:effectLst/>
                <a:latin typeface="Dubai" panose="020B0503030403030204" pitchFamily="34" charset="-78"/>
                <a:ea typeface="Calibri" panose="020F0502020204030204" pitchFamily="34" charset="0"/>
                <a:cs typeface="Dubai" panose="020B0503030403030204" pitchFamily="34" charset="-78"/>
              </a:rPr>
              <a:t>Cascading down the hillside from the desert to the Red Sea, the luxury Four Seasons Resort Sharm El Sheikh welcomes you to an Arabian fairytale</a:t>
            </a:r>
          </a:p>
          <a:p>
            <a:pPr marL="171450" indent="-171450" algn="just">
              <a:buSzPts val="1000"/>
              <a:buFont typeface="Symbol" panose="05050102010706020507" pitchFamily="18" charset="2"/>
              <a:buChar char="~"/>
              <a:tabLst>
                <a:tab pos="457200" algn="l"/>
              </a:tabLst>
            </a:pPr>
            <a:endParaRPr lang="en-US" sz="800" dirty="0">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9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Royal Savoy Sharm </a:t>
            </a:r>
            <a:r>
              <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Escape to the world of luxurious facilities and impeccable service in a distinctive atmosphere by the marvelous Red Sea</a:t>
            </a:r>
          </a:p>
          <a:p>
            <a:pPr lvl="0" algn="just">
              <a:buSzPts val="1000"/>
              <a:tabLst>
                <a:tab pos="457200" algn="l"/>
              </a:tabLst>
            </a:pPr>
            <a:endPar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800" b="1"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Four Seasons First Residence Cairo </a:t>
            </a:r>
            <a:r>
              <a:rPr lang="en-US" sz="8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a:t>
            </a:r>
            <a:r>
              <a:rPr lang="en-US" sz="800" dirty="0">
                <a:solidFill>
                  <a:srgbClr val="1C1C1C"/>
                </a:solidFill>
                <a:effectLst/>
                <a:latin typeface="Dubai" panose="020B0503030403030204" pitchFamily="34" charset="-78"/>
                <a:ea typeface="Calibri" panose="020F0502020204030204" pitchFamily="34" charset="0"/>
                <a:cs typeface="Dubai" panose="020B0503030403030204" pitchFamily="34" charset="-78"/>
              </a:rPr>
              <a:t>Catch a glimpse                            of  the river or the Great Pyramids from your room and the newly opened First Nile Boat with access to a luxury mall</a:t>
            </a:r>
            <a:endPar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endPar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8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Fairmont Nile Cairo </a:t>
            </a:r>
            <a:r>
              <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a:t>
            </a:r>
            <a:r>
              <a:rPr lang="en-US" sz="800" dirty="0">
                <a:effectLst/>
                <a:latin typeface="Dubai" panose="020B0503030403030204" pitchFamily="34" charset="-78"/>
                <a:ea typeface="Calibri" panose="020F0502020204030204" pitchFamily="34" charset="0"/>
                <a:cs typeface="Dubai" panose="020B0503030403030204" pitchFamily="34" charset="-78"/>
              </a:rPr>
              <a:t>An experience of </a:t>
            </a:r>
            <a:r>
              <a:rPr lang="en-US" sz="800" dirty="0">
                <a:latin typeface="Dubai" panose="020B0503030403030204" pitchFamily="34" charset="-78"/>
                <a:ea typeface="Calibri" panose="020F0502020204030204" pitchFamily="34" charset="0"/>
                <a:cs typeface="Dubai" panose="020B0503030403030204" pitchFamily="34" charset="-78"/>
              </a:rPr>
              <a:t>ultimate </a:t>
            </a:r>
            <a:r>
              <a:rPr lang="en-US" sz="800" dirty="0">
                <a:effectLst/>
                <a:latin typeface="Dubai" panose="020B0503030403030204" pitchFamily="34" charset="-78"/>
                <a:ea typeface="Calibri" panose="020F0502020204030204" pitchFamily="34" charset="0"/>
                <a:cs typeface="Dubai" panose="020B0503030403030204" pitchFamily="34" charset="-78"/>
              </a:rPr>
              <a:t>luxury and exclusive sensation with the grandest of hospitality in the heart of Cairo</a:t>
            </a:r>
          </a:p>
          <a:p>
            <a:pPr marL="171450" lvl="0" indent="-171450" algn="just">
              <a:buSzPts val="1000"/>
              <a:buFont typeface="Symbol" panose="05050102010706020507" pitchFamily="18" charset="2"/>
              <a:buChar char="~"/>
              <a:tabLst>
                <a:tab pos="457200" algn="l"/>
              </a:tabLst>
            </a:pPr>
            <a:endPar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8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Nile Ritz Carlton Cairo </a:t>
            </a:r>
            <a:r>
              <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C</a:t>
            </a:r>
            <a:r>
              <a:rPr lang="en-US" sz="800" b="0" i="0" dirty="0">
                <a:solidFill>
                  <a:srgbClr val="1C1C1C"/>
                </a:solidFill>
                <a:effectLst/>
                <a:latin typeface="Dubai" panose="020B0503030403030204" pitchFamily="34" charset="-78"/>
                <a:cs typeface="Dubai" panose="020B0503030403030204" pitchFamily="34" charset="-78"/>
              </a:rPr>
              <a:t>arries a rich legacy of tradition and luxury. Overlooking the Nile lies the iconic luxury hotel, offering leisure and business travelers an opulent retreat in the heart of Cairo</a:t>
            </a:r>
          </a:p>
          <a:p>
            <a:pPr marL="171450" lvl="0" indent="-171450" algn="just">
              <a:buSzPts val="1000"/>
              <a:buFont typeface="Symbol" panose="05050102010706020507" pitchFamily="18" charset="2"/>
              <a:buChar char="~"/>
              <a:tabLst>
                <a:tab pos="457200" algn="l"/>
              </a:tabLst>
            </a:pPr>
            <a:endParaRPr lang="en-US" sz="800" dirty="0">
              <a:solidFill>
                <a:srgbClr val="1C1C1C"/>
              </a:solidFill>
              <a:latin typeface="Dubai" panose="020B0503030403030204" pitchFamily="34" charset="-78"/>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8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Dusit Lake View Cairo </a:t>
            </a:r>
            <a:r>
              <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An oasis of greenery in the heart of New Cairo, it brings a taste of gracious Thai hospitality to the center of Egypt</a:t>
            </a:r>
          </a:p>
          <a:p>
            <a:pPr lvl="0" algn="just">
              <a:buSzPts val="1000"/>
              <a:tabLst>
                <a:tab pos="457200" algn="l"/>
              </a:tabLst>
            </a:pPr>
            <a:endParaRPr lang="en-US" sz="8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800" b="1"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Sofitel Cairo El Gezirah </a:t>
            </a:r>
            <a:r>
              <a:rPr lang="en-US" sz="8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a:t>
            </a:r>
            <a:r>
              <a:rPr lang="en-US" sz="800" b="0" i="0" dirty="0">
                <a:effectLst/>
                <a:latin typeface="Dubai" panose="020B0503030403030204" pitchFamily="34" charset="-78"/>
                <a:cs typeface="Dubai" panose="020B0503030403030204" pitchFamily="34" charset="-78"/>
              </a:rPr>
              <a:t>Discover true French luxury in the heart of Cairo with magnificent views over the Nile river</a:t>
            </a:r>
          </a:p>
          <a:p>
            <a:pPr marL="171450" lvl="0" indent="-171450" algn="just">
              <a:buSzPts val="1000"/>
              <a:buFont typeface="Symbol" panose="05050102010706020507" pitchFamily="18" charset="2"/>
              <a:buChar char="~"/>
              <a:tabLst>
                <a:tab pos="457200" algn="l"/>
              </a:tabLst>
            </a:pPr>
            <a:endParaRPr lang="en-US" sz="800" dirty="0">
              <a:latin typeface="Dubai" panose="020B0503030403030204" pitchFamily="34" charset="-78"/>
              <a:cs typeface="Dubai" panose="020B0503030403030204" pitchFamily="34" charset="-78"/>
            </a:endParaRPr>
          </a:p>
          <a:p>
            <a:pPr marL="171450" lvl="0" indent="-171450" algn="just">
              <a:buSzPts val="1000"/>
              <a:buFont typeface="Symbol" panose="05050102010706020507" pitchFamily="18" charset="2"/>
              <a:buChar char="~"/>
              <a:tabLst>
                <a:tab pos="457200" algn="l"/>
              </a:tabLst>
            </a:pPr>
            <a:endParaRPr lang="en-US" sz="800" dirty="0">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endParaRPr lang="en-US" sz="8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900" dirty="0">
              <a:solidFill>
                <a:schemeClr val="tx1">
                  <a:alpha val="99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EE2A53A6-1EF2-41C3-A385-856994853F67}"/>
              </a:ext>
            </a:extLst>
          </p:cNvPr>
          <p:cNvSpPr txBox="1"/>
          <p:nvPr/>
        </p:nvSpPr>
        <p:spPr>
          <a:xfrm>
            <a:off x="3369797" y="1169589"/>
            <a:ext cx="2674014" cy="5816977"/>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r>
              <a:rPr lang="en-US" sz="900" b="1" dirty="0">
                <a:latin typeface="Dubai" panose="020B0503030403030204" pitchFamily="34" charset="-78"/>
                <a:cs typeface="Dubai" panose="020B0503030403030204" pitchFamily="34" charset="-78"/>
              </a:rPr>
              <a:t>Experiences	</a:t>
            </a:r>
          </a:p>
          <a:p>
            <a:pPr algn="just"/>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Desert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Enjoy the experience of visiting Giza pyramids, sphinx &amp; Sakkara area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Enjoy your meals overlooking Giza pyramids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Sharm Sheikh Overnight safari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Sharm Sheikh beach buggy driving </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On the water</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Enjoy sailing on the river Nile &amp; dinner overlooking the Nile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Enjoy all water activities in Sharm Sheikh such as diving , </a:t>
            </a:r>
            <a:r>
              <a:rPr lang="en-US" sz="900" dirty="0">
                <a:solidFill>
                  <a:srgbClr val="202124"/>
                </a:solidFill>
                <a:latin typeface="Dubai" panose="020B0503030403030204" pitchFamily="34" charset="-78"/>
                <a:ea typeface="Times New Roman" panose="02020603050405020304" pitchFamily="18" charset="0"/>
                <a:cs typeface="Dubai" panose="020B0503030403030204" pitchFamily="34" charset="-78"/>
              </a:rPr>
              <a:t>snorkeling and sea cruises </a:t>
            </a:r>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For the family</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The Egyptian museum in Tahrir sq.  Cairo</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Salah El Din citadel overlooking the city of Cairo</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The Islamic</a:t>
            </a:r>
            <a:r>
              <a:rPr lang="ar-EG" sz="900" dirty="0">
                <a:latin typeface="Dubai" panose="020B0503030403030204" pitchFamily="34" charset="-78"/>
                <a:ea typeface="Times New Roman" panose="02020603050405020304" pitchFamily="18" charset="0"/>
                <a:cs typeface="Dubai" panose="020B0503030403030204" pitchFamily="34" charset="-78"/>
              </a:rPr>
              <a:t> </a:t>
            </a:r>
            <a:r>
              <a:rPr lang="en-US" sz="900" dirty="0">
                <a:latin typeface="Dubai" panose="020B0503030403030204" pitchFamily="34" charset="-78"/>
                <a:ea typeface="Times New Roman" panose="02020603050405020304" pitchFamily="18" charset="0"/>
                <a:cs typeface="Dubai" panose="020B0503030403030204" pitchFamily="34" charset="-78"/>
              </a:rPr>
              <a:t>antiquities such as the old gates of Cairo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Enjoy shopping in Khan El Khalili Bazar located in old Islamic part of Cairo</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Adventure lovers</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Sharm Sheikh night life </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Ski Egypt located in Cairo Mall of Egypt</a:t>
            </a:r>
          </a:p>
          <a:p>
            <a:pPr algn="just"/>
            <a:endParaRPr lang="en-US" sz="1200" dirty="0">
              <a:latin typeface="Arial" panose="020B0604020202020204" pitchFamily="34" charset="0"/>
              <a:cs typeface="Arial" panose="020B0604020202020204" pitchFamily="34" charset="0"/>
            </a:endParaRPr>
          </a:p>
        </p:txBody>
      </p:sp>
      <p:pic>
        <p:nvPicPr>
          <p:cNvPr id="6" name="Picture 5" descr="A picture containing sky, outdoor, nature, several&#10;&#10;Description automatically generated">
            <a:extLst>
              <a:ext uri="{FF2B5EF4-FFF2-40B4-BE49-F238E27FC236}">
                <a16:creationId xmlns:a16="http://schemas.microsoft.com/office/drawing/2014/main" id="{85514933-2755-4A1E-895B-2265C10F1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11" y="1343026"/>
            <a:ext cx="2882249" cy="1633746"/>
          </a:xfrm>
          <a:prstGeom prst="rect">
            <a:avLst/>
          </a:prstGeom>
        </p:spPr>
      </p:pic>
      <p:pic>
        <p:nvPicPr>
          <p:cNvPr id="8" name="Picture 7" descr="A person standing in front of pyramids&#10;&#10;Description automatically generated with medium confidence">
            <a:extLst>
              <a:ext uri="{FF2B5EF4-FFF2-40B4-BE49-F238E27FC236}">
                <a16:creationId xmlns:a16="http://schemas.microsoft.com/office/drawing/2014/main" id="{2D55A67D-5644-4E83-8FC8-F548EE35A3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9338" y="1343026"/>
            <a:ext cx="2474961" cy="1633746"/>
          </a:xfrm>
          <a:prstGeom prst="rect">
            <a:avLst/>
          </a:prstGeom>
        </p:spPr>
      </p:pic>
      <p:pic>
        <p:nvPicPr>
          <p:cNvPr id="4" name="Picture 3" descr="Two people swimming in a body of water&#10;&#10;Description automatically generated with medium confidence">
            <a:extLst>
              <a:ext uri="{FF2B5EF4-FFF2-40B4-BE49-F238E27FC236}">
                <a16:creationId xmlns:a16="http://schemas.microsoft.com/office/drawing/2014/main" id="{1FA96ED6-E927-44D1-9A4A-519772260E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7881" y="1275977"/>
            <a:ext cx="2830790" cy="1692571"/>
          </a:xfrm>
          <a:prstGeom prst="rect">
            <a:avLst/>
          </a:prstGeom>
        </p:spPr>
      </p:pic>
      <p:pic>
        <p:nvPicPr>
          <p:cNvPr id="9" name="Picture 8" descr="A picture containing marketplace&#10;&#10;Description automatically generated">
            <a:extLst>
              <a:ext uri="{FF2B5EF4-FFF2-40B4-BE49-F238E27FC236}">
                <a16:creationId xmlns:a16="http://schemas.microsoft.com/office/drawing/2014/main" id="{0213EE6F-7350-411F-8E9A-846B553ED5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8190" y="1284201"/>
            <a:ext cx="2847975" cy="1692571"/>
          </a:xfrm>
          <a:prstGeom prst="rect">
            <a:avLst/>
          </a:prstGeom>
        </p:spPr>
      </p:pic>
    </p:spTree>
    <p:extLst>
      <p:ext uri="{BB962C8B-B14F-4D97-AF65-F5344CB8AC3E}">
        <p14:creationId xmlns:p14="http://schemas.microsoft.com/office/powerpoint/2010/main" val="248231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7F41-32A9-43AD-AB94-4F5B84748BE7}"/>
              </a:ext>
            </a:extLst>
          </p:cNvPr>
          <p:cNvSpPr>
            <a:spLocks noGrp="1"/>
          </p:cNvSpPr>
          <p:nvPr>
            <p:ph type="title" idx="4294967295"/>
          </p:nvPr>
        </p:nvSpPr>
        <p:spPr>
          <a:xfrm>
            <a:off x="0" y="0"/>
            <a:ext cx="12192000" cy="1220788"/>
          </a:xfrm>
          <a:solidFill>
            <a:schemeClr val="bg1">
              <a:lumMod val="85000"/>
            </a:schemeClr>
          </a:solidFill>
        </p:spPr>
        <p:txBody>
          <a:bodyPr vert="horz" lIns="91440" tIns="45720" rIns="91440" bIns="45720" rtlCol="0" anchor="ctr">
            <a:normAutofit/>
          </a:bodyPr>
          <a:lstStyle/>
          <a:p>
            <a:r>
              <a:rPr lang="en-US" b="1" cap="small" dirty="0">
                <a:latin typeface="Abadi" panose="020B0604020104020204" pitchFamily="34" charset="0"/>
              </a:rPr>
              <a:t> </a:t>
            </a:r>
            <a:r>
              <a:rPr lang="en-US" b="1" cap="small" dirty="0">
                <a:latin typeface="Dubai" panose="020B0503030403030204" pitchFamily="34" charset="-78"/>
                <a:cs typeface="Dubai" panose="020B0503030403030204" pitchFamily="34" charset="-78"/>
              </a:rPr>
              <a:t>Destination Luxor - Aswan Cruise, Alexandria &amp; Hurghada </a:t>
            </a:r>
            <a:br>
              <a:rPr lang="en-US" b="1" cap="small" dirty="0">
                <a:latin typeface="Dubai" panose="020B0503030403030204" pitchFamily="34" charset="-78"/>
                <a:cs typeface="Dubai" panose="020B0503030403030204" pitchFamily="34" charset="-78"/>
              </a:rPr>
            </a:br>
            <a:endParaRPr lang="en-US" b="1" cap="small" dirty="0">
              <a:latin typeface="Dubai" panose="020B0503030403030204" pitchFamily="34" charset="-78"/>
              <a:cs typeface="Dubai" panose="020B0503030403030204" pitchFamily="34" charset="-78"/>
            </a:endParaRPr>
          </a:p>
        </p:txBody>
      </p:sp>
      <p:pic>
        <p:nvPicPr>
          <p:cNvPr id="5" name="Picture 4" descr="Logo&#10;&#10;Description automatically generated">
            <a:extLst>
              <a:ext uri="{FF2B5EF4-FFF2-40B4-BE49-F238E27FC236}">
                <a16:creationId xmlns:a16="http://schemas.microsoft.com/office/drawing/2014/main" id="{3FCC55B0-104A-40F1-919B-F35F6E269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7669" y="-9467"/>
            <a:ext cx="1701319" cy="1230255"/>
          </a:xfrm>
          <a:prstGeom prst="rect">
            <a:avLst/>
          </a:prstGeom>
        </p:spPr>
      </p:pic>
      <p:sp>
        <p:nvSpPr>
          <p:cNvPr id="17" name="TextBox 16">
            <a:extLst>
              <a:ext uri="{FF2B5EF4-FFF2-40B4-BE49-F238E27FC236}">
                <a16:creationId xmlns:a16="http://schemas.microsoft.com/office/drawing/2014/main" id="{4CEA5AAC-0C72-49E4-8396-EC721BCE1B67}"/>
              </a:ext>
            </a:extLst>
          </p:cNvPr>
          <p:cNvSpPr txBox="1"/>
          <p:nvPr/>
        </p:nvSpPr>
        <p:spPr>
          <a:xfrm>
            <a:off x="222425" y="1275976"/>
            <a:ext cx="2992993" cy="5570756"/>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r>
              <a:rPr lang="en-US" sz="900" b="1" dirty="0">
                <a:latin typeface="Dubai" panose="020B0503030403030204" pitchFamily="34" charset="-78"/>
                <a:cs typeface="Dubai" panose="020B0503030403030204" pitchFamily="34" charset="-78"/>
              </a:rPr>
              <a:t>General</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Airport: </a:t>
            </a: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Aswan International Airport  (ASW)</a:t>
            </a:r>
          </a:p>
          <a:p>
            <a:pPr lvl="0" algn="just">
              <a:buSzPts val="1000"/>
              <a:tabLst>
                <a:tab pos="457200" algn="l"/>
              </a:tabLst>
            </a:pPr>
            <a:r>
              <a:rPr lang="en-US" sz="900" dirty="0">
                <a:latin typeface="Dubai" panose="020B0503030403030204" pitchFamily="34" charset="-78"/>
                <a:ea typeface="Times New Roman" panose="02020603050405020304" pitchFamily="18" charset="0"/>
                <a:cs typeface="Dubai" panose="020B0503030403030204" pitchFamily="34" charset="-78"/>
              </a:rPr>
              <a:t>Luxor International Airport (LXR)</a:t>
            </a:r>
          </a:p>
          <a:p>
            <a:pPr lvl="0" algn="just">
              <a:buSzPts val="1000"/>
              <a:tabLst>
                <a:tab pos="457200" algn="l"/>
              </a:tabLst>
            </a:pPr>
            <a:r>
              <a:rPr lang="en-US" sz="900" dirty="0">
                <a:latin typeface="Dubai" panose="020B0503030403030204" pitchFamily="34" charset="-78"/>
                <a:ea typeface="Times New Roman" panose="02020603050405020304" pitchFamily="18" charset="0"/>
                <a:cs typeface="Dubai" panose="020B0503030403030204" pitchFamily="34" charset="-78"/>
              </a:rPr>
              <a:t>Hurghada International Airport ( HUG)</a:t>
            </a: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Alexandria is only </a:t>
            </a:r>
            <a:r>
              <a:rPr lang="en-US" sz="900" dirty="0">
                <a:latin typeface="Dubai" panose="020B0503030403030204" pitchFamily="34" charset="-78"/>
                <a:ea typeface="Times New Roman" panose="02020603050405020304" pitchFamily="18" charset="0"/>
                <a:cs typeface="Dubai" panose="020B0503030403030204" pitchFamily="34" charset="-78"/>
              </a:rPr>
              <a:t>270 KM from Cairo by car</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Local Time: GMT +2 hours</a:t>
            </a:r>
          </a:p>
          <a:p>
            <a:pPr lvl="0" algn="just">
              <a:buSzPts val="1000"/>
              <a:tabLst>
                <a:tab pos="457200" algn="l"/>
              </a:tabLst>
            </a:pPr>
            <a:endParaRPr lang="en-US" sz="5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Currency: </a:t>
            </a:r>
            <a:r>
              <a:rPr lang="en-US" sz="900" dirty="0">
                <a:latin typeface="Dubai" panose="020B0503030403030204" pitchFamily="34" charset="-78"/>
                <a:ea typeface="Times New Roman" panose="02020603050405020304" pitchFamily="18" charset="0"/>
                <a:cs typeface="Dubai" panose="020B0503030403030204" pitchFamily="34" charset="-78"/>
              </a:rPr>
              <a:t>Egyptian Pound ( EGP )</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5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Travel information: Approximately 7 hours flight from </a:t>
            </a:r>
            <a:r>
              <a:rPr lang="en-US" sz="900" dirty="0">
                <a:latin typeface="Dubai" panose="020B0503030403030204" pitchFamily="34" charset="-78"/>
                <a:ea typeface="Times New Roman" panose="02020603050405020304" pitchFamily="18" charset="0"/>
                <a:cs typeface="Dubai" panose="020B0503030403030204" pitchFamily="34" charset="-78"/>
              </a:rPr>
              <a:t>U</a:t>
            </a:r>
            <a:r>
              <a:rPr lang="en-US" sz="900" dirty="0">
                <a:effectLst/>
                <a:latin typeface="Dubai" panose="020B0503030403030204" pitchFamily="34" charset="-78"/>
                <a:ea typeface="Times New Roman" panose="02020603050405020304" pitchFamily="18" charset="0"/>
                <a:cs typeface="Dubai" panose="020B0503030403030204" pitchFamily="34" charset="-78"/>
              </a:rPr>
              <a:t>K</a:t>
            </a:r>
          </a:p>
          <a:p>
            <a:pPr lvl="0" algn="just">
              <a:buSzPts val="1000"/>
              <a:tabLst>
                <a:tab pos="457200" algn="l"/>
              </a:tabLst>
            </a:pPr>
            <a:endParaRPr lang="en-US" sz="5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Best time to go: November to Ap</a:t>
            </a:r>
            <a:r>
              <a:rPr lang="en-US" sz="900" dirty="0">
                <a:latin typeface="Dubai" panose="020B0503030403030204" pitchFamily="34" charset="-78"/>
                <a:ea typeface="Times New Roman" panose="02020603050405020304" pitchFamily="18" charset="0"/>
                <a:cs typeface="Dubai" panose="020B0503030403030204" pitchFamily="34" charset="-78"/>
              </a:rPr>
              <a:t>ril</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Religion: Islam</a:t>
            </a: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algn="just">
              <a:buSzPts val="1000"/>
              <a:tabLst>
                <a:tab pos="457200" algn="l"/>
              </a:tabLst>
            </a:pPr>
            <a:r>
              <a:rPr lang="en-US" sz="800" dirty="0">
                <a:effectLst/>
                <a:latin typeface="Dubai" panose="020B0503030403030204" pitchFamily="34" charset="-78"/>
                <a:ea typeface="Times New Roman" panose="02020603050405020304" pitchFamily="18" charset="0"/>
                <a:cs typeface="Dubai" panose="020B0503030403030204" pitchFamily="34" charset="-78"/>
              </a:rPr>
              <a:t>Opening times: Most businesses, malls and attractions are open 10:00 to 22:00 weekdays and 10:00 to 23:00 </a:t>
            </a:r>
            <a:r>
              <a:rPr lang="en-US" sz="800" dirty="0">
                <a:latin typeface="Dubai" panose="020B0503030403030204" pitchFamily="34" charset="-78"/>
                <a:ea typeface="Times New Roman" panose="02020603050405020304" pitchFamily="18" charset="0"/>
                <a:cs typeface="Dubai" panose="020B0503030403030204" pitchFamily="34" charset="-78"/>
              </a:rPr>
              <a:t>Thu-Sat</a:t>
            </a:r>
            <a:endParaRPr lang="en-US" sz="8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5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Transport: Taxis are easily accessible from malls and hotels. Limousine services available from Hotels &amp; Airports. Cairo  Metro has several convenient links. Uber service </a:t>
            </a:r>
            <a:r>
              <a:rPr lang="en-US" sz="900" dirty="0">
                <a:latin typeface="Dubai" panose="020B0503030403030204" pitchFamily="34" charset="-78"/>
                <a:ea typeface="Times New Roman" panose="02020603050405020304" pitchFamily="18" charset="0"/>
                <a:cs typeface="Dubai" panose="020B0503030403030204" pitchFamily="34" charset="-78"/>
              </a:rPr>
              <a:t>is </a:t>
            </a:r>
            <a:r>
              <a:rPr lang="en-US" sz="900" dirty="0">
                <a:effectLst/>
                <a:latin typeface="Dubai" panose="020B0503030403030204" pitchFamily="34" charset="-78"/>
                <a:ea typeface="Times New Roman" panose="02020603050405020304" pitchFamily="18" charset="0"/>
                <a:cs typeface="Dubai" panose="020B0503030403030204" pitchFamily="34" charset="-78"/>
              </a:rPr>
              <a:t>available in all Egyptian cities. </a:t>
            </a:r>
          </a:p>
          <a:p>
            <a:pPr lvl="0" algn="just">
              <a:buSzPts val="1000"/>
              <a:tabLst>
                <a:tab pos="457200" algn="l"/>
              </a:tabLst>
            </a:pPr>
            <a:endParaRPr lang="en-US" sz="500" b="1" dirty="0">
              <a:latin typeface="Dubai" panose="020B0503030403030204" pitchFamily="34" charset="-78"/>
              <a:cs typeface="Dubai" panose="020B0503030403030204" pitchFamily="34" charset="-78"/>
            </a:endParaRPr>
          </a:p>
          <a:p>
            <a:pPr lvl="0" algn="just">
              <a:buSzPts val="1000"/>
              <a:tabLst>
                <a:tab pos="457200" algn="l"/>
              </a:tabLst>
            </a:pPr>
            <a:r>
              <a:rPr lang="en-US" sz="900" dirty="0">
                <a:latin typeface="Dubai" panose="020B0503030403030204" pitchFamily="34" charset="-78"/>
                <a:cs typeface="Dubai" panose="020B0503030403030204" pitchFamily="34" charset="-78"/>
              </a:rPr>
              <a:t>Dress code: Modest, loose-fitting clothing, particularly in shopping malls, souks, archeological areas and rural areas. Beachwear is acceptable at hotel resorts and clubs</a:t>
            </a:r>
          </a:p>
          <a:p>
            <a:pPr lvl="0" algn="just">
              <a:buSzPts val="1000"/>
              <a:tabLst>
                <a:tab pos="457200" algn="l"/>
              </a:tabLst>
            </a:pPr>
            <a:r>
              <a:rPr lang="en-US" sz="900" dirty="0">
                <a:latin typeface="Dubai" panose="020B0503030403030204" pitchFamily="34" charset="-78"/>
                <a:cs typeface="Dubai" panose="020B0503030403030204" pitchFamily="34" charset="-78"/>
              </a:rPr>
              <a:t> </a:t>
            </a:r>
          </a:p>
          <a:p>
            <a:pPr lvl="0" algn="just">
              <a:buSzPts val="1000"/>
              <a:tabLst>
                <a:tab pos="457200" algn="l"/>
              </a:tabLst>
            </a:pPr>
            <a:r>
              <a:rPr lang="en-US" sz="900" dirty="0">
                <a:latin typeface="Dubai" panose="020B0503030403030204" pitchFamily="34" charset="-78"/>
                <a:cs typeface="Dubai" panose="020B0503030403030204" pitchFamily="34" charset="-78"/>
              </a:rPr>
              <a:t>Ideal combination: North Africa and Levant</a:t>
            </a:r>
          </a:p>
        </p:txBody>
      </p:sp>
      <p:sp>
        <p:nvSpPr>
          <p:cNvPr id="13" name="TextBox 12">
            <a:extLst>
              <a:ext uri="{FF2B5EF4-FFF2-40B4-BE49-F238E27FC236}">
                <a16:creationId xmlns:a16="http://schemas.microsoft.com/office/drawing/2014/main" id="{CADCEFE3-63FB-47EC-A44A-A3FF195D255A}"/>
              </a:ext>
            </a:extLst>
          </p:cNvPr>
          <p:cNvSpPr txBox="1"/>
          <p:nvPr/>
        </p:nvSpPr>
        <p:spPr>
          <a:xfrm>
            <a:off x="6241157" y="1220788"/>
            <a:ext cx="2923757" cy="5655394"/>
          </a:xfrm>
          <a:prstGeom prst="rect">
            <a:avLst/>
          </a:prstGeom>
          <a:noFill/>
        </p:spPr>
        <p:txBody>
          <a:bodyPr wrap="square" rtlCol="0">
            <a:spAutoFit/>
          </a:bodyPr>
          <a:lstStyle/>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1050" b="1" dirty="0">
              <a:latin typeface="Abadi" panose="020B0604020104020204" pitchFamily="34" charset="0"/>
            </a:endParaRPr>
          </a:p>
          <a:p>
            <a:r>
              <a:rPr lang="en-US" sz="900" b="1" dirty="0">
                <a:latin typeface="Dubai" panose="020B0503030403030204" pitchFamily="34" charset="-78"/>
                <a:cs typeface="Dubai" panose="020B0503030403030204" pitchFamily="34" charset="-78"/>
              </a:rPr>
              <a:t>Must do’s</a:t>
            </a: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lang="en-US" sz="900" dirty="0">
              <a:solidFill>
                <a:srgbClr val="000000"/>
              </a:solidFill>
              <a:latin typeface="Dubai" panose="020B0503030403030204" pitchFamily="34" charset="-78"/>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i="0" dirty="0">
                <a:effectLst/>
                <a:latin typeface="Dubai" panose="020B0503030403030204" pitchFamily="34" charset="-78"/>
                <a:cs typeface="Dubai" panose="020B0503030403030204" pitchFamily="34" charset="-78"/>
              </a:rPr>
              <a:t>Explore </a:t>
            </a:r>
            <a:r>
              <a:rPr lang="en-US" sz="900" i="0" dirty="0">
                <a:solidFill>
                  <a:srgbClr val="2A2A2A"/>
                </a:solidFill>
                <a:effectLst/>
                <a:latin typeface="Dubai" panose="020B0503030403030204" pitchFamily="34" charset="-78"/>
                <a:cs typeface="Dubai" panose="020B0503030403030204" pitchFamily="34" charset="-78"/>
              </a:rPr>
              <a:t>the Museums of the Bibliotheca Alexandrina, Catacombs of Kom el-Shuqqafa and Fort Qaitbey who stand by the Alexandria famous Corniche </a:t>
            </a:r>
          </a:p>
          <a:p>
            <a:pPr marL="171450" indent="-171450">
              <a:buSzPts val="1000"/>
              <a:buFont typeface="Symbol" panose="05050102010706020507" pitchFamily="18" charset="2"/>
              <a:buChar char="~"/>
              <a:tabLst>
                <a:tab pos="457200" algn="l"/>
              </a:tabLst>
              <a:defRPr/>
            </a:pPr>
            <a:endParaRPr lang="en-US" sz="900" i="0" dirty="0">
              <a:solidFill>
                <a:srgbClr val="2A2A2A"/>
              </a:solidFill>
              <a:effectLst/>
              <a:latin typeface="Dubai" panose="020B0503030403030204" pitchFamily="34" charset="-78"/>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b="0" i="0" dirty="0">
                <a:effectLst/>
                <a:latin typeface="Dubai" panose="020B0503030403030204" pitchFamily="34" charset="-78"/>
                <a:cs typeface="Dubai" panose="020B0503030403030204" pitchFamily="34" charset="-78"/>
              </a:rPr>
              <a:t>Take a deep walk into history and enjoy visiting the great temples in Luxor </a:t>
            </a:r>
            <a:r>
              <a:rPr lang="en-US" sz="900" dirty="0">
                <a:latin typeface="Dubai" panose="020B0503030403030204" pitchFamily="34" charset="-78"/>
                <a:cs typeface="Dubai" panose="020B0503030403030204" pitchFamily="34" charset="-78"/>
              </a:rPr>
              <a:t>and</a:t>
            </a:r>
            <a:r>
              <a:rPr lang="en-US" sz="900" b="0" i="0" dirty="0">
                <a:effectLst/>
                <a:latin typeface="Dubai" panose="020B0503030403030204" pitchFamily="34" charset="-78"/>
                <a:cs typeface="Dubai" panose="020B0503030403030204" pitchFamily="34" charset="-78"/>
              </a:rPr>
              <a:t> Aswan such as Karnak, Abu Simble </a:t>
            </a:r>
            <a:r>
              <a:rPr lang="en-US" sz="900" dirty="0">
                <a:latin typeface="Dubai" panose="020B0503030403030204" pitchFamily="34" charset="-78"/>
                <a:cs typeface="Dubai" panose="020B0503030403030204" pitchFamily="34" charset="-78"/>
              </a:rPr>
              <a:t>and </a:t>
            </a:r>
            <a:r>
              <a:rPr lang="en-US" sz="900" b="0" i="0" dirty="0">
                <a:effectLst/>
                <a:latin typeface="Dubai" panose="020B0503030403030204" pitchFamily="34" charset="-78"/>
                <a:cs typeface="Dubai" panose="020B0503030403030204" pitchFamily="34" charset="-78"/>
              </a:rPr>
              <a:t>Philae. Enjoy your </a:t>
            </a:r>
            <a:r>
              <a:rPr lang="en-US" sz="900" dirty="0">
                <a:latin typeface="Dubai" panose="020B0503030403030204" pitchFamily="34" charset="-78"/>
                <a:cs typeface="Dubai" panose="020B0503030403030204" pitchFamily="34" charset="-78"/>
              </a:rPr>
              <a:t>visit with a </a:t>
            </a:r>
            <a:r>
              <a:rPr lang="en-US" sz="900" b="0" i="0" dirty="0">
                <a:effectLst/>
                <a:latin typeface="Dubai" panose="020B0503030403030204" pitchFamily="34" charset="-78"/>
                <a:cs typeface="Dubai" panose="020B0503030403030204" pitchFamily="34" charset="-78"/>
              </a:rPr>
              <a:t>private tour leader or within a group  </a:t>
            </a:r>
          </a:p>
          <a:p>
            <a:pPr>
              <a:buSzPts val="1000"/>
              <a:tabLst>
                <a:tab pos="457200" algn="l"/>
              </a:tabLst>
              <a:defRPr/>
            </a:pPr>
            <a:endParaRPr lang="en-US" sz="900" b="0" i="0" dirty="0">
              <a:effectLst/>
              <a:latin typeface="Dubai" panose="020B0503030403030204" pitchFamily="34" charset="-78"/>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Visit the colorful souk in Aswan along with the Nubian Village and enjoy all kinds of handmade  traditional clothes and Antiques </a:t>
            </a:r>
          </a:p>
          <a:p>
            <a:pPr marL="171450" indent="-171450">
              <a:buSzPts val="1000"/>
              <a:buFont typeface="Symbol" panose="05050102010706020507" pitchFamily="18" charset="2"/>
              <a:buChar char="~"/>
              <a:tabLst>
                <a:tab pos="457200" algn="l"/>
              </a:tabLst>
              <a:defRPr/>
            </a:pPr>
            <a:endParaRPr lang="en-US" sz="900" dirty="0">
              <a:solidFill>
                <a:prstClr val="black"/>
              </a:solidFill>
              <a:latin typeface="Dubai" panose="020B0503030403030204" pitchFamily="34" charset="-78"/>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b="0" i="0" dirty="0">
                <a:solidFill>
                  <a:srgbClr val="000000"/>
                </a:solidFill>
                <a:effectLst/>
                <a:latin typeface="Dubai" panose="020B0503030403030204" pitchFamily="34" charset="-78"/>
                <a:cs typeface="Dubai" panose="020B0503030403030204" pitchFamily="34" charset="-78"/>
              </a:rPr>
              <a:t>Enjoy relaxing on the sunny beaches of Hurghada with different water sports activities or enjoy group diving with trainer</a:t>
            </a:r>
          </a:p>
          <a:p>
            <a:pPr marL="171450" indent="-171450">
              <a:buSzPts val="1000"/>
              <a:buFont typeface="Symbol" panose="05050102010706020507" pitchFamily="18" charset="2"/>
              <a:buChar char="~"/>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dirty="0">
                <a:latin typeface="Dubai" panose="020B0503030403030204" pitchFamily="34" charset="-78"/>
                <a:ea typeface="Times New Roman" panose="02020603050405020304" pitchFamily="18" charset="0"/>
                <a:cs typeface="Dubai" panose="020B0503030403030204" pitchFamily="34" charset="-78"/>
              </a:rPr>
              <a:t>Nile cruise trips offers a great chance to enjoy the beautiful scenery of the river Nile. Discover magnificent temples and tombs of the ancient world on your cruise soaked in ancient Egyptian history</a:t>
            </a:r>
          </a:p>
          <a:p>
            <a:pPr>
              <a:buSzPts val="1000"/>
              <a:tabLst>
                <a:tab pos="457200" algn="l"/>
              </a:tabLst>
              <a:defRP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b="0" i="0" dirty="0">
                <a:solidFill>
                  <a:srgbClr val="000000"/>
                </a:solidFill>
                <a:effectLst/>
                <a:latin typeface="Dubai" panose="020B0503030403030204" pitchFamily="34" charset="-78"/>
                <a:cs typeface="Dubai" panose="020B0503030403030204" pitchFamily="34" charset="-78"/>
              </a:rPr>
              <a:t>Enjoy night life in Alexandria, clubbing by the sea and sea food with different recipes, as well as nightlife by the sea</a:t>
            </a:r>
            <a:endParaRPr lang="en-US" sz="900" dirty="0">
              <a:latin typeface="Dubai" panose="020B0503030403030204" pitchFamily="34" charset="-78"/>
              <a:ea typeface="Times New Roman" panose="02020603050405020304" pitchFamily="18" charset="0"/>
              <a:cs typeface="Dubai" panose="020B0503030403030204" pitchFamily="34" charset="-78"/>
            </a:endParaRPr>
          </a:p>
        </p:txBody>
      </p:sp>
      <p:sp>
        <p:nvSpPr>
          <p:cNvPr id="29" name="TextBox 28">
            <a:extLst>
              <a:ext uri="{FF2B5EF4-FFF2-40B4-BE49-F238E27FC236}">
                <a16:creationId xmlns:a16="http://schemas.microsoft.com/office/drawing/2014/main" id="{8780621C-85FC-42E0-AF8F-0F881A06B02E}"/>
              </a:ext>
            </a:extLst>
          </p:cNvPr>
          <p:cNvSpPr txBox="1"/>
          <p:nvPr/>
        </p:nvSpPr>
        <p:spPr>
          <a:xfrm>
            <a:off x="9199714" y="1557825"/>
            <a:ext cx="2895269" cy="5663089"/>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Hotels</a:t>
            </a:r>
          </a:p>
          <a:p>
            <a:pPr algn="just"/>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b="1" i="0" dirty="0">
                <a:solidFill>
                  <a:srgbClr val="000000"/>
                </a:solidFill>
                <a:effectLst/>
                <a:latin typeface="Dubai" panose="020B0503030403030204" pitchFamily="34" charset="-78"/>
                <a:cs typeface="Dubai" panose="020B0503030403030204" pitchFamily="34" charset="-78"/>
              </a:rPr>
              <a:t>Movenpick Nile Cruise Luxor &amp; Aswan </a:t>
            </a:r>
            <a:r>
              <a:rPr lang="en-US" sz="800" b="1" i="0" dirty="0">
                <a:solidFill>
                  <a:srgbClr val="000000"/>
                </a:solidFill>
                <a:effectLst/>
                <a:latin typeface="Dubai" panose="020B0503030403030204" pitchFamily="34" charset="-78"/>
                <a:cs typeface="Dubai" panose="020B0503030403030204" pitchFamily="34" charset="-78"/>
              </a:rPr>
              <a:t>- </a:t>
            </a:r>
            <a:r>
              <a:rPr lang="en-US" sz="800" dirty="0">
                <a:solidFill>
                  <a:srgbClr val="1C1C1C"/>
                </a:solidFill>
                <a:effectLst/>
                <a:latin typeface="Dubai" panose="020B0503030403030204" pitchFamily="34" charset="-78"/>
                <a:ea typeface="Calibri" panose="020F0502020204030204" pitchFamily="34" charset="0"/>
                <a:cs typeface="Dubai" panose="020B0503030403030204" pitchFamily="34" charset="-78"/>
              </a:rPr>
              <a:t>Movenpick Nile cruise ships send you on a luxury and fascinating journey on one of the world’s most famous and beautiful rivers </a:t>
            </a:r>
          </a:p>
          <a:p>
            <a:pPr marL="171450" indent="-171450" algn="just">
              <a:buSzPts val="1000"/>
              <a:buFont typeface="Symbol" panose="05050102010706020507" pitchFamily="18" charset="2"/>
              <a:buChar char="~"/>
              <a:tabLst>
                <a:tab pos="457200" algn="l"/>
              </a:tabLst>
            </a:pPr>
            <a:endParaRPr lang="en-US" sz="800" dirty="0">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9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Oberoi Nile Cruise </a:t>
            </a:r>
            <a:r>
              <a:rPr lang="en-US" sz="800" b="1" i="0" dirty="0">
                <a:solidFill>
                  <a:srgbClr val="000000"/>
                </a:solidFill>
                <a:effectLst/>
                <a:latin typeface="Dubai" panose="020B0503030403030204" pitchFamily="34" charset="-78"/>
                <a:cs typeface="Dubai" panose="020B0503030403030204" pitchFamily="34" charset="-78"/>
              </a:rPr>
              <a:t>Luxor &amp; Aswan </a:t>
            </a:r>
            <a:r>
              <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Experience the best River Nile cruise on board this five star cruise</a:t>
            </a:r>
          </a:p>
          <a:p>
            <a:pPr marL="171450" lvl="0" indent="-171450" algn="just">
              <a:buSzPts val="1000"/>
              <a:buFont typeface="Symbol" panose="05050102010706020507" pitchFamily="18" charset="2"/>
              <a:buChar char="~"/>
              <a:tabLst>
                <a:tab pos="457200" algn="l"/>
              </a:tabLst>
            </a:pPr>
            <a:endPar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8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Historia Nile Cruise </a:t>
            </a:r>
            <a:r>
              <a:rPr lang="en-US" sz="800" b="1" i="0" dirty="0">
                <a:solidFill>
                  <a:srgbClr val="000000"/>
                </a:solidFill>
                <a:effectLst/>
                <a:latin typeface="Dubai" panose="020B0503030403030204" pitchFamily="34" charset="-78"/>
                <a:cs typeface="Dubai" panose="020B0503030403030204" pitchFamily="34" charset="-78"/>
              </a:rPr>
              <a:t>Luxor &amp; Aswan </a:t>
            </a:r>
            <a:r>
              <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a:t>
            </a:r>
            <a:r>
              <a:rPr lang="en-US" sz="800" dirty="0">
                <a:effectLst/>
                <a:latin typeface="Dubai" panose="020B0503030403030204" pitchFamily="34" charset="-78"/>
                <a:ea typeface="Calibri" panose="020F0502020204030204" pitchFamily="34" charset="0"/>
                <a:cs typeface="Dubai" panose="020B0503030403030204" pitchFamily="34" charset="-78"/>
              </a:rPr>
              <a:t>Evoking the spirits of </a:t>
            </a:r>
            <a:r>
              <a:rPr lang="en-US" sz="800" dirty="0">
                <a:latin typeface="Dubai" panose="020B0503030403030204" pitchFamily="34" charset="-78"/>
                <a:ea typeface="Calibri" panose="020F0502020204030204" pitchFamily="34" charset="0"/>
                <a:cs typeface="Dubai" panose="020B0503030403030204" pitchFamily="34" charset="-78"/>
              </a:rPr>
              <a:t>time long past</a:t>
            </a:r>
            <a:r>
              <a:rPr lang="en-US" sz="800" dirty="0">
                <a:effectLst/>
                <a:latin typeface="Dubai" panose="020B0503030403030204" pitchFamily="34" charset="-78"/>
                <a:ea typeface="Calibri" panose="020F0502020204030204" pitchFamily="34" charset="0"/>
                <a:cs typeface="Dubai" panose="020B0503030403030204" pitchFamily="34" charset="-78"/>
              </a:rPr>
              <a:t> with the relevance of today, Historia exposes the scenery of fluttering and cream linen curtains on an aged old deck; One with stories to tell and things that have been seen</a:t>
            </a:r>
          </a:p>
          <a:p>
            <a:pPr marL="171450" indent="-171450" algn="just">
              <a:buSzPts val="1000"/>
              <a:buFont typeface="Symbol" panose="05050102010706020507" pitchFamily="18" charset="2"/>
              <a:buChar char="~"/>
              <a:tabLst>
                <a:tab pos="457200" algn="l"/>
              </a:tabLst>
            </a:pPr>
            <a:endPar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8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Oberoi Sahl Hasheesh Hurghada  </a:t>
            </a:r>
            <a:r>
              <a:rPr lang="en-US" sz="8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- 5-star luxury hotel in Sahl Hasheesh has been carefully designed to allow you space. It features high domed ceilings, is bathed in natural light and dotted with traditional design elements</a:t>
            </a:r>
          </a:p>
          <a:p>
            <a:pPr marL="171450" lvl="0" indent="-171450" algn="just">
              <a:buSzPts val="1000"/>
              <a:buFont typeface="Symbol" panose="05050102010706020507" pitchFamily="18" charset="2"/>
              <a:buChar char="~"/>
              <a:tabLst>
                <a:tab pos="457200" algn="l"/>
              </a:tabLst>
            </a:pPr>
            <a:endParaRPr lang="en-US" sz="8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8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Hilton Hurghada Plaza -</a:t>
            </a:r>
            <a:r>
              <a:rPr lang="en-US" sz="800" b="1" dirty="0">
                <a:latin typeface="Dubai" panose="020B0503030403030204" pitchFamily="34" charset="-78"/>
                <a:ea typeface="Times New Roman" panose="02020603050405020304" pitchFamily="18" charset="0"/>
                <a:cs typeface="Dubai" panose="020B0503030403030204" pitchFamily="34" charset="-78"/>
              </a:rPr>
              <a:t> </a:t>
            </a:r>
            <a:r>
              <a:rPr lang="en-US" sz="800" b="0" i="0" dirty="0">
                <a:effectLst/>
                <a:latin typeface="Dubai" panose="020B0503030403030204" pitchFamily="34" charset="-78"/>
                <a:cs typeface="Dubai" panose="020B0503030403030204" pitchFamily="34" charset="-78"/>
              </a:rPr>
              <a:t>Adjacent to Hurghada City Center Shopping Mall and facing the Red Sea</a:t>
            </a:r>
          </a:p>
          <a:p>
            <a:pPr marL="171450" lvl="0" indent="-171450" algn="just">
              <a:buSzPts val="1000"/>
              <a:buFont typeface="Symbol" panose="05050102010706020507" pitchFamily="18" charset="2"/>
              <a:buChar char="~"/>
              <a:tabLst>
                <a:tab pos="457200" algn="l"/>
              </a:tabLst>
            </a:pPr>
            <a:endParaRPr lang="en-US" sz="800" b="1"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800" b="1"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Four Seasons St Stefano Alexandria </a:t>
            </a:r>
            <a:r>
              <a:rPr lang="en-US" sz="8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a:t>
            </a:r>
            <a:r>
              <a:rPr lang="en-US" sz="800" b="0" i="0" dirty="0">
                <a:effectLst/>
                <a:latin typeface="Dubai" panose="020B0503030403030204" pitchFamily="34" charset="-78"/>
                <a:cs typeface="Dubai" panose="020B0503030403030204" pitchFamily="34" charset="-78"/>
              </a:rPr>
              <a:t>With Egyptian underpinnings and a sleek waterfront setting, </a:t>
            </a:r>
            <a:r>
              <a:rPr lang="en-US" sz="800" dirty="0">
                <a:latin typeface="Dubai" panose="020B0503030403030204" pitchFamily="34" charset="-78"/>
                <a:cs typeface="Dubai" panose="020B0503030403030204" pitchFamily="34" charset="-78"/>
              </a:rPr>
              <a:t>this</a:t>
            </a:r>
            <a:r>
              <a:rPr lang="en-US" sz="800" b="0" i="0" dirty="0">
                <a:effectLst/>
                <a:latin typeface="Dubai" panose="020B0503030403030204" pitchFamily="34" charset="-78"/>
                <a:cs typeface="Dubai" panose="020B0503030403030204" pitchFamily="34" charset="-78"/>
              </a:rPr>
              <a:t> resort-style Hotel embodies modern Alexandria and its unique cosmopolitan flare. </a:t>
            </a:r>
          </a:p>
          <a:p>
            <a:pPr marL="171450" lvl="0" indent="-171450" algn="just">
              <a:buSzPts val="1000"/>
              <a:buFont typeface="Symbol" panose="05050102010706020507" pitchFamily="18" charset="2"/>
              <a:buChar char="~"/>
              <a:tabLst>
                <a:tab pos="457200" algn="l"/>
              </a:tabLst>
            </a:pPr>
            <a:endParaRPr lang="en-US" sz="800" dirty="0">
              <a:latin typeface="Dubai" panose="020B0503030403030204" pitchFamily="34" charset="-78"/>
              <a:cs typeface="Dubai" panose="020B0503030403030204" pitchFamily="34" charset="-78"/>
            </a:endParaRPr>
          </a:p>
          <a:p>
            <a:pPr marL="171450" lvl="0" indent="-171450" algn="just">
              <a:buSzPts val="1000"/>
              <a:buFont typeface="Symbol" panose="05050102010706020507" pitchFamily="18" charset="2"/>
              <a:buChar char="~"/>
              <a:tabLst>
                <a:tab pos="457200" algn="l"/>
              </a:tabLst>
            </a:pPr>
            <a:r>
              <a:rPr lang="en-US" sz="800" b="1" i="0" dirty="0">
                <a:effectLst/>
                <a:latin typeface="Dubai" panose="020B0503030403030204" pitchFamily="34" charset="-78"/>
                <a:cs typeface="Dubai" panose="020B0503030403030204" pitchFamily="34" charset="-78"/>
              </a:rPr>
              <a:t>Movenpick Aswan Hotel </a:t>
            </a:r>
            <a:r>
              <a:rPr lang="en-US" sz="800" i="0" dirty="0">
                <a:effectLst/>
                <a:latin typeface="Dubai" panose="020B0503030403030204" pitchFamily="34" charset="-78"/>
                <a:cs typeface="Dubai" panose="020B0503030403030204" pitchFamily="34" charset="-78"/>
              </a:rPr>
              <a:t>- Pleasing its guests with a spectacular view over the river Nile Movenpick Resort Aswan offers a unique location on Elephantine Island.</a:t>
            </a:r>
            <a:endParaRPr lang="en-US" sz="8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8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900" dirty="0">
              <a:solidFill>
                <a:schemeClr val="tx1">
                  <a:alpha val="99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EE2A53A6-1EF2-41C3-A385-856994853F67}"/>
              </a:ext>
            </a:extLst>
          </p:cNvPr>
          <p:cNvSpPr txBox="1"/>
          <p:nvPr/>
        </p:nvSpPr>
        <p:spPr>
          <a:xfrm>
            <a:off x="3369796" y="1169589"/>
            <a:ext cx="2864373" cy="5816977"/>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r>
              <a:rPr lang="en-US" sz="900" b="1" dirty="0">
                <a:latin typeface="Dubai" panose="020B0503030403030204" pitchFamily="34" charset="-78"/>
                <a:cs typeface="Dubai" panose="020B0503030403030204" pitchFamily="34" charset="-78"/>
              </a:rPr>
              <a:t>Experiences	</a:t>
            </a:r>
          </a:p>
          <a:p>
            <a:pPr algn="just"/>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Desert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Luxor and Aswan are two great Egyptian cities that have been in existence for a very long time. Located along the River Nile, these cities have a rich historical background and equally interesting cultural traditions. Luxor and Aswan are known to be the home of almost all the remaining intact ancient Egyptian temples that date back to around 5000 years!</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Enjoy Hurghada Overnight safari  and barbeque </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On the water &amp; Family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Savor the timeless experience that is a Nile cruise as you sail from Aswan to Luxor on an indulgent ship with onboard swimming pool. Feast on breakfast, lunch, dinner—and even afternoon tea—as you discover ancient Egypt’s highlights. Professional Egyptologists are on hand as you visit the temples of Philae, Kom Ombo, Edfu, Luxor and Karnak</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Enjoy all water activities in Hurghada such as diving, </a:t>
            </a:r>
            <a:r>
              <a:rPr lang="en-US" sz="900" dirty="0">
                <a:solidFill>
                  <a:srgbClr val="202124"/>
                </a:solidFill>
                <a:latin typeface="Dubai" panose="020B0503030403030204" pitchFamily="34" charset="-78"/>
                <a:ea typeface="Times New Roman" panose="02020603050405020304" pitchFamily="18" charset="0"/>
                <a:cs typeface="Dubai" panose="020B0503030403030204" pitchFamily="34" charset="-78"/>
              </a:rPr>
              <a:t>snorkeling and sea cruises</a:t>
            </a:r>
          </a:p>
          <a:p>
            <a:pPr marL="171450" indent="-171450" algn="just">
              <a:buFont typeface="Symbol" panose="05050102010706020507" pitchFamily="18" charset="2"/>
              <a:buChar cha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Enjoy the Mediterranean sea in the modern city of Alexandria, was built in 331 Bc by Alexander The Great and ruled by Cleopatra</a:t>
            </a:r>
            <a:endParaRPr lang="en-US" sz="1200" dirty="0">
              <a:latin typeface="Arial" panose="020B0604020202020204" pitchFamily="34" charset="0"/>
              <a:cs typeface="Arial" panose="020B0604020202020204" pitchFamily="34" charset="0"/>
            </a:endParaRPr>
          </a:p>
        </p:txBody>
      </p:sp>
      <p:pic>
        <p:nvPicPr>
          <p:cNvPr id="7" name="Picture 6" descr="A picture containing sky, outdoor, city&#10;&#10;Description automatically generated">
            <a:extLst>
              <a:ext uri="{FF2B5EF4-FFF2-40B4-BE49-F238E27FC236}">
                <a16:creationId xmlns:a16="http://schemas.microsoft.com/office/drawing/2014/main" id="{FF91C1C8-141C-478C-91DE-B03DE99D6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25" y="1284203"/>
            <a:ext cx="2957860" cy="1692570"/>
          </a:xfrm>
          <a:prstGeom prst="rect">
            <a:avLst/>
          </a:prstGeom>
        </p:spPr>
      </p:pic>
      <p:pic>
        <p:nvPicPr>
          <p:cNvPr id="12" name="Picture 11" descr="A boat on the water&#10;&#10;Description automatically generated with low confidence">
            <a:extLst>
              <a:ext uri="{FF2B5EF4-FFF2-40B4-BE49-F238E27FC236}">
                <a16:creationId xmlns:a16="http://schemas.microsoft.com/office/drawing/2014/main" id="{4865817E-B448-4802-BE9D-F87FD45D76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663" y="1284201"/>
            <a:ext cx="2921693" cy="1684347"/>
          </a:xfrm>
          <a:prstGeom prst="rect">
            <a:avLst/>
          </a:prstGeom>
        </p:spPr>
      </p:pic>
      <p:pic>
        <p:nvPicPr>
          <p:cNvPr id="16" name="Picture 15" descr="A picture containing water, sky, outdoor, harbor&#10;&#10;Description automatically generated">
            <a:extLst>
              <a:ext uri="{FF2B5EF4-FFF2-40B4-BE49-F238E27FC236}">
                <a16:creationId xmlns:a16="http://schemas.microsoft.com/office/drawing/2014/main" id="{0028AD7F-75FF-4500-8C47-19C5C4561C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6189" y="1284201"/>
            <a:ext cx="2760186" cy="1692572"/>
          </a:xfrm>
          <a:prstGeom prst="rect">
            <a:avLst/>
          </a:prstGeom>
        </p:spPr>
      </p:pic>
      <p:pic>
        <p:nvPicPr>
          <p:cNvPr id="19" name="Picture 18" descr="A pool next to a beach&#10;&#10;Description automatically generated with low confidence">
            <a:extLst>
              <a:ext uri="{FF2B5EF4-FFF2-40B4-BE49-F238E27FC236}">
                <a16:creationId xmlns:a16="http://schemas.microsoft.com/office/drawing/2014/main" id="{CD8E5F36-197D-460A-9F3B-C44EB90EFE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9714" y="1284201"/>
            <a:ext cx="2769861" cy="1684347"/>
          </a:xfrm>
          <a:prstGeom prst="rect">
            <a:avLst/>
          </a:prstGeom>
        </p:spPr>
      </p:pic>
    </p:spTree>
    <p:extLst>
      <p:ext uri="{BB962C8B-B14F-4D97-AF65-F5344CB8AC3E}">
        <p14:creationId xmlns:p14="http://schemas.microsoft.com/office/powerpoint/2010/main" val="367138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7F41-32A9-43AD-AB94-4F5B84748BE7}"/>
              </a:ext>
            </a:extLst>
          </p:cNvPr>
          <p:cNvSpPr>
            <a:spLocks noGrp="1"/>
          </p:cNvSpPr>
          <p:nvPr>
            <p:ph type="title" idx="4294967295"/>
          </p:nvPr>
        </p:nvSpPr>
        <p:spPr>
          <a:xfrm>
            <a:off x="0" y="0"/>
            <a:ext cx="12192000" cy="1220788"/>
          </a:xfrm>
          <a:solidFill>
            <a:schemeClr val="bg1">
              <a:lumMod val="85000"/>
            </a:schemeClr>
          </a:solidFill>
        </p:spPr>
        <p:txBody>
          <a:bodyPr vert="horz" lIns="91440" tIns="45720" rIns="91440" bIns="45720" rtlCol="0" anchor="ctr">
            <a:normAutofit/>
          </a:bodyPr>
          <a:lstStyle/>
          <a:p>
            <a:r>
              <a:rPr lang="en-US" b="1" cap="small" dirty="0">
                <a:latin typeface="Abadi" panose="020B0604020104020204" pitchFamily="34" charset="0"/>
              </a:rPr>
              <a:t> </a:t>
            </a:r>
            <a:r>
              <a:rPr lang="en-US" b="1" cap="small" dirty="0">
                <a:latin typeface="Dubai" panose="020B0503030403030204" pitchFamily="34" charset="-78"/>
                <a:cs typeface="Dubai" panose="020B0503030403030204" pitchFamily="34" charset="-78"/>
              </a:rPr>
              <a:t>Destination Maldives</a:t>
            </a:r>
          </a:p>
        </p:txBody>
      </p:sp>
      <p:pic>
        <p:nvPicPr>
          <p:cNvPr id="5" name="Picture 4" descr="Logo&#10;&#10;Description automatically generated">
            <a:extLst>
              <a:ext uri="{FF2B5EF4-FFF2-40B4-BE49-F238E27FC236}">
                <a16:creationId xmlns:a16="http://schemas.microsoft.com/office/drawing/2014/main" id="{3FCC55B0-104A-40F1-919B-F35F6E269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7669" y="-9467"/>
            <a:ext cx="1701319" cy="1230255"/>
          </a:xfrm>
          <a:prstGeom prst="rect">
            <a:avLst/>
          </a:prstGeom>
        </p:spPr>
      </p:pic>
      <p:grpSp>
        <p:nvGrpSpPr>
          <p:cNvPr id="24" name="Group 23">
            <a:extLst>
              <a:ext uri="{FF2B5EF4-FFF2-40B4-BE49-F238E27FC236}">
                <a16:creationId xmlns:a16="http://schemas.microsoft.com/office/drawing/2014/main" id="{9245FEEE-DBAE-4C0B-AEC4-B84B931B69DC}"/>
              </a:ext>
            </a:extLst>
          </p:cNvPr>
          <p:cNvGrpSpPr/>
          <p:nvPr/>
        </p:nvGrpSpPr>
        <p:grpSpPr>
          <a:xfrm>
            <a:off x="51575" y="1133631"/>
            <a:ext cx="3032284" cy="6292813"/>
            <a:chOff x="19358" y="1138452"/>
            <a:chExt cx="2356479" cy="6121621"/>
          </a:xfrm>
        </p:grpSpPr>
        <p:sp>
          <p:nvSpPr>
            <p:cNvPr id="17" name="TextBox 16">
              <a:extLst>
                <a:ext uri="{FF2B5EF4-FFF2-40B4-BE49-F238E27FC236}">
                  <a16:creationId xmlns:a16="http://schemas.microsoft.com/office/drawing/2014/main" id="{4CEA5AAC-0C72-49E4-8396-EC721BCE1B67}"/>
                </a:ext>
              </a:extLst>
            </p:cNvPr>
            <p:cNvSpPr txBox="1"/>
            <p:nvPr/>
          </p:nvSpPr>
          <p:spPr>
            <a:xfrm>
              <a:off x="125837" y="1138452"/>
              <a:ext cx="2250000" cy="6121621"/>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General</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marL="0" marR="0">
                <a:lnSpc>
                  <a:spcPct val="107000"/>
                </a:lnSpc>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Airport: Velena International Airport (MLE) </a:t>
              </a:r>
            </a:p>
            <a:p>
              <a:pPr marL="0" marR="0">
                <a:lnSpc>
                  <a:spcPct val="107000"/>
                </a:lnSpc>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Local Time: GMT +5 hours </a:t>
              </a:r>
            </a:p>
            <a:p>
              <a:pPr marL="0" marR="0">
                <a:lnSpc>
                  <a:spcPct val="107000"/>
                </a:lnSpc>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Currency: Maldivian Ru­fiyaa </a:t>
              </a:r>
            </a:p>
            <a:p>
              <a:pPr marL="0" marR="0">
                <a:lnSpc>
                  <a:spcPct val="107000"/>
                </a:lnSpc>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Travel Information: Approximately 12 hours from UK </a:t>
              </a:r>
            </a:p>
            <a:p>
              <a:pPr marL="0" marR="0">
                <a:spcBef>
                  <a:spcPts val="0"/>
                </a:spcBef>
              </a:pPr>
              <a:r>
                <a:rPr lang="en-US" sz="900" dirty="0">
                  <a:effectLst/>
                  <a:latin typeface="Dubai" panose="020B0503030403030204" pitchFamily="34" charset="-78"/>
                  <a:ea typeface="Calibri" panose="020F0502020204030204" pitchFamily="34" charset="0"/>
                  <a:cs typeface="Dubai" panose="020B0503030403030204" pitchFamily="34" charset="-78"/>
                </a:rPr>
                <a:t>Best time to go: November to April </a:t>
              </a:r>
            </a:p>
            <a:p>
              <a:pPr marL="0" marR="0">
                <a:spcBef>
                  <a:spcPts val="0"/>
                </a:spcBef>
              </a:pPr>
              <a:r>
                <a:rPr lang="en-US" sz="900" dirty="0">
                  <a:effectLst/>
                  <a:latin typeface="Dubai" panose="020B0503030403030204" pitchFamily="34" charset="-78"/>
                  <a:ea typeface="Calibri" panose="020F0502020204030204" pitchFamily="34" charset="0"/>
                  <a:cs typeface="Dubai" panose="020B0503030403030204" pitchFamily="34" charset="-78"/>
                </a:rPr>
                <a:t>warm and sunny all year round average 23-31 degrees</a:t>
              </a:r>
            </a:p>
            <a:p>
              <a:pPr marL="0" marR="0">
                <a:lnSpc>
                  <a:spcPct val="107000"/>
                </a:lnSpc>
                <a:spcBef>
                  <a:spcPts val="0"/>
                </a:spcBef>
                <a:spcAft>
                  <a:spcPts val="800"/>
                </a:spcAft>
              </a:pPr>
              <a:endParaRPr lang="en-US" sz="900" dirty="0">
                <a:effectLst/>
                <a:latin typeface="Dubai" panose="020B0503030403030204" pitchFamily="34" charset="-78"/>
                <a:ea typeface="Calibri" panose="020F0502020204030204" pitchFamily="34" charset="0"/>
                <a:cs typeface="Dubai" panose="020B0503030403030204" pitchFamily="34" charset="-78"/>
              </a:endParaRPr>
            </a:p>
            <a:p>
              <a:pPr marL="0" marR="0">
                <a:lnSpc>
                  <a:spcPct val="107000"/>
                </a:lnSpc>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Religion: Islam </a:t>
              </a:r>
            </a:p>
            <a:p>
              <a:pPr marL="0" marR="0" rtl="0" latinLnBrk="0">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Transport: The two principal ways of travelling around are by boat or seaplane. </a:t>
              </a:r>
              <a:r>
                <a:rPr lang="en-US" sz="900" b="0" i="0" dirty="0">
                  <a:solidFill>
                    <a:srgbClr val="000000"/>
                  </a:solidFill>
                  <a:effectLst/>
                  <a:latin typeface="Dubai" panose="020B0503030403030204" pitchFamily="34" charset="-78"/>
                  <a:cs typeface="Dubai" panose="020B0503030403030204" pitchFamily="34" charset="-78"/>
                </a:rPr>
                <a:t>There are private charters available or you can take an excursion or 'photo flight' from your resort. Public ferry services are also available between the atolls. </a:t>
              </a:r>
              <a:r>
                <a:rPr lang="en-US" sz="900" dirty="0">
                  <a:effectLst/>
                  <a:latin typeface="Dubai" panose="020B0503030403030204" pitchFamily="34" charset="-78"/>
                  <a:ea typeface="Calibri" panose="020F0502020204030204" pitchFamily="34" charset="0"/>
                  <a:cs typeface="Dubai" panose="020B0503030403030204" pitchFamily="34" charset="-78"/>
                </a:rPr>
                <a:t> </a:t>
              </a:r>
            </a:p>
            <a:p>
              <a:pPr marL="0" marR="0">
                <a:lnSpc>
                  <a:spcPct val="107000"/>
                </a:lnSpc>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Dress Code: resort casual. </a:t>
              </a:r>
              <a:r>
                <a:rPr lang="en-US" sz="900" b="0" i="0" dirty="0">
                  <a:solidFill>
                    <a:srgbClr val="202124"/>
                  </a:solidFill>
                  <a:effectLst/>
                  <a:latin typeface="Dubai" panose="020B0503030403030204" pitchFamily="34" charset="-78"/>
                  <a:cs typeface="Dubai" panose="020B0503030403030204" pitchFamily="34" charset="-78"/>
                </a:rPr>
                <a:t>Some tourists choose to dress up, but the dress code on most islands is relaxed</a:t>
              </a:r>
              <a:r>
                <a:rPr lang="en-US" sz="900" b="0" i="0" dirty="0">
                  <a:effectLst/>
                  <a:latin typeface="Dubai" panose="020B0503030403030204" pitchFamily="34" charset="-78"/>
                  <a:cs typeface="Dubai" panose="020B0503030403030204" pitchFamily="34" charset="-78"/>
                </a:rPr>
                <a:t>. </a:t>
              </a:r>
              <a:r>
                <a:rPr lang="en-US" sz="900" b="0" i="0" dirty="0">
                  <a:solidFill>
                    <a:srgbClr val="000000"/>
                  </a:solidFill>
                  <a:effectLst/>
                  <a:latin typeface="DinPro"/>
                </a:rPr>
                <a:t>Outside of resort areas, dress modestly.</a:t>
              </a:r>
              <a:endParaRPr lang="en-US" sz="900" dirty="0">
                <a:effectLst/>
                <a:latin typeface="Dubai" panose="020B0503030403030204" pitchFamily="34" charset="-78"/>
                <a:ea typeface="Calibri" panose="020F0502020204030204" pitchFamily="34" charset="0"/>
                <a:cs typeface="Dubai" panose="020B0503030403030204" pitchFamily="34" charset="-78"/>
              </a:endParaRPr>
            </a:p>
            <a:p>
              <a:pPr marL="0" marR="0">
                <a:lnSpc>
                  <a:spcPct val="107000"/>
                </a:lnSpc>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Ideal Combination: Maldives is a perfect destination to add to a Dubai or Abu Dhabi city break</a:t>
              </a:r>
            </a:p>
            <a:p>
              <a:pPr lvl="0" algn="just">
                <a:buSzPts val="1000"/>
                <a:tabLst>
                  <a:tab pos="457200" algn="l"/>
                </a:tabLst>
              </a:pPr>
              <a:endParaRPr lang="en-US" sz="900" dirty="0">
                <a:latin typeface="Dubai" panose="020B0503030403030204" pitchFamily="34" charset="-78"/>
                <a:cs typeface="Dubai" panose="020B0503030403030204" pitchFamily="34" charset="-78"/>
              </a:endParaRPr>
            </a:p>
            <a:p>
              <a:pPr lvl="0" algn="just">
                <a:buSzPts val="1000"/>
                <a:tabLst>
                  <a:tab pos="457200" algn="l"/>
                </a:tabLst>
              </a:pPr>
              <a:endParaRPr lang="en-US" sz="900" dirty="0">
                <a:latin typeface="Arial" panose="020B0604020202020204" pitchFamily="34" charset="0"/>
                <a:cs typeface="Arial" panose="020B0604020202020204" pitchFamily="34" charset="0"/>
              </a:endParaRPr>
            </a:p>
            <a:p>
              <a:pPr lvl="0" algn="just">
                <a:buSzPts val="1000"/>
                <a:tabLst>
                  <a:tab pos="457200" algn="l"/>
                </a:tabLst>
              </a:pPr>
              <a:endParaRPr lang="en-US" sz="9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F50A2BD-E5D7-4879-AC89-CCDF8A4BD59A}"/>
                </a:ext>
              </a:extLst>
            </p:cNvPr>
            <p:cNvPicPr>
              <a:picLocks noChangeAspect="1"/>
            </p:cNvPicPr>
            <p:nvPr/>
          </p:nvPicPr>
          <p:blipFill>
            <a:blip r:embed="rId4" cstate="print">
              <a:extLst>
                <a:ext uri="{28A0092B-C50C-407E-A947-70E740481C1C}">
                  <a14:useLocalDpi xmlns:a14="http://schemas.microsoft.com/office/drawing/2010/main" val="0"/>
                </a:ext>
              </a:extLst>
            </a:blip>
            <a:srcRect l="4854" r="4854"/>
            <a:stretch/>
          </p:blipFill>
          <p:spPr>
            <a:xfrm>
              <a:off x="19358" y="1200695"/>
              <a:ext cx="2250000" cy="1731408"/>
            </a:xfrm>
            <a:prstGeom prst="rect">
              <a:avLst/>
            </a:prstGeom>
            <a:ln>
              <a:noFill/>
            </a:ln>
            <a:effectLst>
              <a:softEdge rad="112500"/>
            </a:effectLst>
          </p:spPr>
        </p:pic>
      </p:grpSp>
      <p:grpSp>
        <p:nvGrpSpPr>
          <p:cNvPr id="44" name="Group 43">
            <a:extLst>
              <a:ext uri="{FF2B5EF4-FFF2-40B4-BE49-F238E27FC236}">
                <a16:creationId xmlns:a16="http://schemas.microsoft.com/office/drawing/2014/main" id="{7ABEF9AC-D352-427D-B106-0275C04F4B55}"/>
              </a:ext>
            </a:extLst>
          </p:cNvPr>
          <p:cNvGrpSpPr/>
          <p:nvPr/>
        </p:nvGrpSpPr>
        <p:grpSpPr>
          <a:xfrm>
            <a:off x="6212879" y="1227729"/>
            <a:ext cx="3004649" cy="5902129"/>
            <a:chOff x="5991299" y="1196696"/>
            <a:chExt cx="3004649" cy="5902129"/>
          </a:xfrm>
        </p:grpSpPr>
        <p:sp>
          <p:nvSpPr>
            <p:cNvPr id="13" name="TextBox 12">
              <a:extLst>
                <a:ext uri="{FF2B5EF4-FFF2-40B4-BE49-F238E27FC236}">
                  <a16:creationId xmlns:a16="http://schemas.microsoft.com/office/drawing/2014/main" id="{CADCEFE3-63FB-47EC-A44A-A3FF195D255A}"/>
                </a:ext>
              </a:extLst>
            </p:cNvPr>
            <p:cNvSpPr txBox="1"/>
            <p:nvPr/>
          </p:nvSpPr>
          <p:spPr>
            <a:xfrm>
              <a:off x="5991299" y="1196696"/>
              <a:ext cx="2923757" cy="5902129"/>
            </a:xfrm>
            <a:prstGeom prst="rect">
              <a:avLst/>
            </a:prstGeom>
            <a:noFill/>
          </p:spPr>
          <p:txBody>
            <a:bodyPr wrap="square" rtlCol="0">
              <a:spAutoFit/>
            </a:bodyPr>
            <a:lstStyle/>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1050" b="1" dirty="0">
                <a:latin typeface="Abadi" panose="020B0604020104020204" pitchFamily="34" charset="0"/>
              </a:endParaRPr>
            </a:p>
            <a:p>
              <a:r>
                <a:rPr lang="en-US" sz="900" b="1" dirty="0">
                  <a:latin typeface="Dubai" panose="020B0503030403030204" pitchFamily="34" charset="-78"/>
                  <a:cs typeface="Dubai" panose="020B0503030403030204" pitchFamily="34" charset="-78"/>
                </a:rPr>
                <a:t>Must do’s</a:t>
              </a:r>
            </a:p>
            <a:p>
              <a:endParaRPr lang="en-US" sz="900" b="1" dirty="0">
                <a:latin typeface="Dubai" panose="020B0503030403030204" pitchFamily="34" charset="-78"/>
                <a:cs typeface="Dubai" panose="020B0503030403030204" pitchFamily="34" charset="-78"/>
              </a:endParaRPr>
            </a:p>
            <a:p>
              <a:pPr marR="0"/>
              <a:r>
                <a:rPr lang="en-US" sz="900" dirty="0">
                  <a:effectLst/>
                  <a:latin typeface="Dubai" panose="020B0503030403030204" pitchFamily="34" charset="-78"/>
                  <a:ea typeface="Calibri" panose="020F0502020204030204" pitchFamily="34" charset="0"/>
                  <a:cs typeface="Dubai" panose="020B0503030403030204" pitchFamily="34" charset="-78"/>
                </a:rPr>
                <a:t>• Save a day for a tour of Male City by car or on foot</a:t>
              </a:r>
            </a:p>
            <a:p>
              <a:pPr marR="0"/>
              <a:r>
                <a:rPr lang="en-US" sz="900" dirty="0">
                  <a:effectLst/>
                  <a:latin typeface="Dubai" panose="020B0503030403030204" pitchFamily="34" charset="-78"/>
                  <a:ea typeface="Calibri" panose="020F0502020204030204" pitchFamily="34" charset="0"/>
                  <a:cs typeface="Dubai" panose="020B0503030403030204" pitchFamily="34" charset="-78"/>
                </a:rPr>
                <a:t> </a:t>
              </a:r>
            </a:p>
            <a:p>
              <a:pPr marR="0"/>
              <a:r>
                <a:rPr lang="en-US" sz="900" dirty="0">
                  <a:effectLst/>
                  <a:latin typeface="Dubai" panose="020B0503030403030204" pitchFamily="34" charset="-78"/>
                  <a:ea typeface="Calibri" panose="020F0502020204030204" pitchFamily="34" charset="0"/>
                  <a:cs typeface="Dubai" panose="020B0503030403030204" pitchFamily="34" charset="-78"/>
                </a:rPr>
                <a:t>• Take a submarine tour of the underwater world </a:t>
              </a:r>
            </a:p>
            <a:p>
              <a:pPr marR="0"/>
              <a:r>
                <a:rPr lang="en-US" sz="900" dirty="0">
                  <a:effectLst/>
                  <a:latin typeface="Dubai" panose="020B0503030403030204" pitchFamily="34" charset="-78"/>
                  <a:ea typeface="Calibri" panose="020F0502020204030204" pitchFamily="34" charset="0"/>
                  <a:cs typeface="Dubai" panose="020B0503030403030204" pitchFamily="34" charset="-78"/>
                </a:rPr>
                <a:t> </a:t>
              </a:r>
            </a:p>
            <a:p>
              <a:pPr marL="0" marR="0">
                <a:lnSpc>
                  <a:spcPct val="107000"/>
                </a:lnSpc>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 China Maldives Friendship Bridge is a major attraction, 2.1 km long with separate lanes for pedestrians, cars and bikes, it connects Male to the airport Hulhule </a:t>
              </a:r>
            </a:p>
            <a:p>
              <a:pPr marL="0" marR="0">
                <a:lnSpc>
                  <a:spcPct val="107000"/>
                </a:lnSpc>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 Enjoy a day exploring a small part of the Maldives archipelago. Combine snorkel points with a local island tour, lunch and complete the day with a sunset cruise in search of dolphins</a:t>
              </a:r>
            </a:p>
            <a:p>
              <a:pPr marR="0">
                <a:spcBef>
                  <a:spcPts val="0"/>
                </a:spcBef>
              </a:pPr>
              <a:r>
                <a:rPr lang="en-US" sz="900" dirty="0">
                  <a:effectLst/>
                  <a:latin typeface="Dubai" panose="020B0503030403030204" pitchFamily="34" charset="-78"/>
                  <a:ea typeface="Calibri" panose="020F0502020204030204" pitchFamily="34" charset="0"/>
                  <a:cs typeface="Dubai" panose="020B0503030403030204" pitchFamily="34" charset="-78"/>
                </a:rPr>
                <a:t>•  Don’t miss your chance to snorkel with nurse sharks</a:t>
              </a:r>
            </a:p>
            <a:p>
              <a:pPr marR="0">
                <a:spcBef>
                  <a:spcPts val="0"/>
                </a:spcBef>
              </a:pPr>
              <a:r>
                <a:rPr lang="en-US" sz="900" dirty="0">
                  <a:effectLst/>
                  <a:latin typeface="Dubai" panose="020B0503030403030204" pitchFamily="34" charset="-78"/>
                  <a:ea typeface="Calibri" panose="020F0502020204030204" pitchFamily="34" charset="0"/>
                  <a:cs typeface="Dubai" panose="020B0503030403030204" pitchFamily="34" charset="-78"/>
                </a:rPr>
                <a:t> and other marine wildlife. Dolphin watching can also be arranged</a:t>
              </a:r>
            </a:p>
            <a:p>
              <a:pPr marR="0">
                <a:spcBef>
                  <a:spcPts val="0"/>
                </a:spcBef>
              </a:pPr>
              <a:endParaRPr lang="en-US" sz="900" dirty="0">
                <a:effectLst/>
                <a:latin typeface="Dubai" panose="020B0503030403030204" pitchFamily="34" charset="-78"/>
                <a:ea typeface="Calibri" panose="020F0502020204030204" pitchFamily="34" charset="0"/>
                <a:cs typeface="Dubai" panose="020B0503030403030204" pitchFamily="34" charset="-78"/>
              </a:endParaRPr>
            </a:p>
            <a:p>
              <a:pPr marR="0">
                <a:spcBef>
                  <a:spcPts val="0"/>
                </a:spcBef>
              </a:pPr>
              <a:r>
                <a:rPr lang="en-US" sz="900" dirty="0">
                  <a:effectLst/>
                  <a:latin typeface="Dubai" panose="020B0503030403030204" pitchFamily="34" charset="-78"/>
                  <a:ea typeface="Calibri" panose="020F0502020204030204" pitchFamily="34" charset="0"/>
                  <a:cs typeface="Dubai" panose="020B0503030403030204" pitchFamily="34" charset="-78"/>
                </a:rPr>
                <a:t>•  Island hopping by boat. Learn the culture and</a:t>
              </a:r>
            </a:p>
            <a:p>
              <a:pPr marR="0">
                <a:spcBef>
                  <a:spcPts val="0"/>
                </a:spcBef>
              </a:pPr>
              <a:r>
                <a:rPr lang="en-US" sz="900" dirty="0">
                  <a:effectLst/>
                  <a:latin typeface="Dubai" panose="020B0503030403030204" pitchFamily="34" charset="-78"/>
                  <a:ea typeface="Calibri" panose="020F0502020204030204" pitchFamily="34" charset="0"/>
                  <a:cs typeface="Dubai" panose="020B0503030403030204" pitchFamily="34" charset="-78"/>
                </a:rPr>
                <a:t>traditions of the islands by visiting a boat building yard. Between islands, make some stops for snorkeling and swimming to explore underwater </a:t>
              </a:r>
            </a:p>
            <a:p>
              <a:pPr marR="0">
                <a:spcBef>
                  <a:spcPts val="0"/>
                </a:spcBef>
              </a:pPr>
              <a:endParaRPr lang="en-US" sz="900" dirty="0">
                <a:effectLst/>
                <a:latin typeface="Dubai" panose="020B0503030403030204" pitchFamily="34" charset="-78"/>
                <a:ea typeface="Calibri" panose="020F0502020204030204" pitchFamily="34" charset="0"/>
                <a:cs typeface="Dubai" panose="020B0503030403030204" pitchFamily="34" charset="-78"/>
              </a:endParaRPr>
            </a:p>
            <a:p>
              <a:pPr marR="0">
                <a:lnSpc>
                  <a:spcPct val="107000"/>
                </a:lnSpc>
                <a:spcBef>
                  <a:spcPts val="0"/>
                </a:spcBef>
                <a:spcAft>
                  <a:spcPts val="800"/>
                </a:spcAft>
              </a:pPr>
              <a:r>
                <a:rPr lang="en-US" sz="900" dirty="0">
                  <a:effectLst/>
                  <a:latin typeface="Dubai" panose="020B0503030403030204" pitchFamily="34" charset="-78"/>
                  <a:ea typeface="Calibri" panose="020F0502020204030204" pitchFamily="34" charset="0"/>
                  <a:cs typeface="Dubai" panose="020B0503030403030204" pitchFamily="34" charset="-78"/>
                </a:rPr>
                <a:t>•  Visit Glowing Beach on Vaadhoo Island in Raa Atoll</a:t>
              </a:r>
            </a:p>
            <a:p>
              <a:pPr marR="0" lvl="0" algn="l" defTabSz="914400" rtl="0" eaLnBrk="1" fontAlgn="auto" latinLnBrk="0" hangingPunct="1">
                <a:lnSpc>
                  <a:spcPct val="100000"/>
                </a:lnSpc>
                <a:spcBef>
                  <a:spcPts val="0"/>
                </a:spcBef>
                <a:spcAft>
                  <a:spcPts val="0"/>
                </a:spcAft>
                <a:buClrTx/>
                <a:buSzPts val="1000"/>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endParaRPr lang="en-US" sz="9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171450" indent="-171450">
                <a:buSzPts val="1000"/>
                <a:buFont typeface="Symbol" panose="05050102010706020507" pitchFamily="18" charset="2"/>
                <a:buChar char="~"/>
                <a:tabLst>
                  <a:tab pos="457200" algn="l"/>
                </a:tabLst>
                <a:defRPr/>
              </a:pPr>
              <a:endParaRPr kumimoji="0" lang="en-US" sz="900" b="0" i="0" u="none" strike="noStrike" kern="1200" cap="none" spc="0" normalizeH="0" baseline="0" noProof="0" dirty="0">
                <a:ln>
                  <a:noFill/>
                </a:ln>
                <a:solidFill>
                  <a:prstClr val="black"/>
                </a:solidFill>
                <a:effectLst/>
                <a:uLnTx/>
                <a:uFillTx/>
                <a:latin typeface="Abadi" panose="020B0604020104020204" pitchFamily="34" charset="0"/>
                <a:ea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4A07360E-2BA3-4C48-9A2C-C4D1F10A718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72349" y="1241809"/>
              <a:ext cx="2923599" cy="1656476"/>
            </a:xfrm>
            <a:prstGeom prst="rect">
              <a:avLst/>
            </a:prstGeom>
            <a:ln>
              <a:noFill/>
            </a:ln>
            <a:effectLst>
              <a:softEdge rad="112500"/>
            </a:effectLst>
          </p:spPr>
        </p:pic>
      </p:grpSp>
      <p:sp>
        <p:nvSpPr>
          <p:cNvPr id="29" name="TextBox 28">
            <a:extLst>
              <a:ext uri="{FF2B5EF4-FFF2-40B4-BE49-F238E27FC236}">
                <a16:creationId xmlns:a16="http://schemas.microsoft.com/office/drawing/2014/main" id="{8780621C-85FC-42E0-AF8F-0F881A06B02E}"/>
              </a:ext>
            </a:extLst>
          </p:cNvPr>
          <p:cNvSpPr txBox="1"/>
          <p:nvPr/>
        </p:nvSpPr>
        <p:spPr>
          <a:xfrm>
            <a:off x="9199714" y="1557825"/>
            <a:ext cx="2895269" cy="5337487"/>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Hotels</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marL="171450" marR="0" indent="-171450">
              <a:lnSpc>
                <a:spcPct val="107000"/>
              </a:lnSpc>
              <a:spcBef>
                <a:spcPts val="0"/>
              </a:spcBef>
              <a:spcAft>
                <a:spcPts val="0"/>
              </a:spcAft>
              <a:buFont typeface="Arial" panose="020B0604020202020204" pitchFamily="34" charset="0"/>
              <a:buChar char="•"/>
            </a:pPr>
            <a:r>
              <a:rPr lang="en-US" sz="900" dirty="0">
                <a:effectLst/>
                <a:latin typeface="Dubai" panose="020B0503030403030204" pitchFamily="34" charset="-78"/>
                <a:ea typeface="Calibri" panose="020F0502020204030204" pitchFamily="34" charset="0"/>
                <a:cs typeface="Dubai" panose="020B0503030403030204" pitchFamily="34" charset="-78"/>
              </a:rPr>
              <a:t>Ozen Reserve Bolifushi - surrounded by a natural reef</a:t>
            </a:r>
          </a:p>
          <a:p>
            <a:pPr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and turquoise waters, the private island resort exudes elegance and style. </a:t>
            </a:r>
            <a:r>
              <a:rPr lang="en-US" sz="900" dirty="0">
                <a:latin typeface="Dubai" panose="020B0503030403030204" pitchFamily="34" charset="-78"/>
                <a:ea typeface="Calibri" panose="020F0502020204030204" pitchFamily="34" charset="0"/>
                <a:cs typeface="Dubai" panose="020B0503030403030204" pitchFamily="34" charset="-78"/>
              </a:rPr>
              <a:t>Off</a:t>
            </a:r>
            <a:r>
              <a:rPr lang="en-US" sz="900" dirty="0">
                <a:effectLst/>
                <a:latin typeface="Dubai" panose="020B0503030403030204" pitchFamily="34" charset="-78"/>
                <a:ea typeface="Calibri" panose="020F0502020204030204" pitchFamily="34" charset="0"/>
                <a:cs typeface="Dubai" panose="020B0503030403030204" pitchFamily="34" charset="-78"/>
              </a:rPr>
              <a:t>ering overwater villas with slides, fine dining and ice skating by the beach</a:t>
            </a:r>
          </a:p>
          <a:p>
            <a:pPr marR="0">
              <a:lnSpc>
                <a:spcPct val="107000"/>
              </a:lnSpc>
              <a:spcBef>
                <a:spcPts val="0"/>
              </a:spcBef>
              <a:spcAft>
                <a:spcPts val="0"/>
              </a:spcAft>
            </a:pPr>
            <a:endParaRPr lang="en-US" sz="900" dirty="0">
              <a:effectLst/>
              <a:latin typeface="Dubai" panose="020B0503030403030204" pitchFamily="34" charset="-78"/>
              <a:ea typeface="Calibri" panose="020F0502020204030204" pitchFamily="34" charset="0"/>
              <a:cs typeface="Dubai" panose="020B0503030403030204" pitchFamily="34" charset="-78"/>
            </a:endParaRP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 JOALI Maldives - Hidden away in the northern reaches of the Maldives, JOALI is situated on Muravandhoo Island in the Raa Atoll, one of the largest and deepest in the world</a:t>
            </a:r>
          </a:p>
          <a:p>
            <a:pPr marL="0" marR="0">
              <a:lnSpc>
                <a:spcPct val="107000"/>
              </a:lnSpc>
              <a:spcBef>
                <a:spcPts val="0"/>
              </a:spcBef>
              <a:spcAft>
                <a:spcPts val="0"/>
              </a:spcAft>
            </a:pPr>
            <a:endParaRPr lang="en-US" sz="900" dirty="0">
              <a:effectLst/>
              <a:latin typeface="Dubai" panose="020B0503030403030204" pitchFamily="34" charset="-78"/>
              <a:ea typeface="Calibri" panose="020F0502020204030204" pitchFamily="34" charset="0"/>
              <a:cs typeface="Dubai" panose="020B0503030403030204" pitchFamily="34" charset="-78"/>
            </a:endParaRP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 One&amp;Only Reethi Rah - Surrounded by the wonders of the Indian Ocean, this all villa resort makes its home on one of the largest islands in North Male Atoll. A jewel among a string of coral atolls, lagoons and white sands</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Jumeirah Maldives - An island villa retreat set on the white sands of Olhahali Island. The epitome of beachfront and overwater living</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Soneva Fushi - The original luxury desert island hideaway in the Maldives, boasting beachfront villas and eight water retreats ranging in size from one to nine bedrooms</a:t>
            </a:r>
          </a:p>
          <a:p>
            <a:pPr lvl="0" algn="just">
              <a:buSzPts val="1000"/>
              <a:tabLst>
                <a:tab pos="457200" algn="l"/>
              </a:tabLst>
            </a:pPr>
            <a:endParaRPr lang="en-US" sz="900" dirty="0">
              <a:solidFill>
                <a:schemeClr val="tx1">
                  <a:alpha val="99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2" name="Picture 31">
            <a:extLst>
              <a:ext uri="{FF2B5EF4-FFF2-40B4-BE49-F238E27FC236}">
                <a16:creationId xmlns:a16="http://schemas.microsoft.com/office/drawing/2014/main" id="{882752A5-A988-435F-8DE7-C93932DA0F8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187687" y="1179834"/>
            <a:ext cx="2807081" cy="1749484"/>
          </a:xfrm>
          <a:prstGeom prst="rect">
            <a:avLst/>
          </a:prstGeom>
          <a:ln>
            <a:noFill/>
          </a:ln>
          <a:effectLst>
            <a:softEdge rad="112500"/>
          </a:effectLst>
        </p:spPr>
      </p:pic>
      <p:grpSp>
        <p:nvGrpSpPr>
          <p:cNvPr id="43" name="Group 42">
            <a:extLst>
              <a:ext uri="{FF2B5EF4-FFF2-40B4-BE49-F238E27FC236}">
                <a16:creationId xmlns:a16="http://schemas.microsoft.com/office/drawing/2014/main" id="{3353A001-8E27-49D3-B42A-0658C9AA7E7D}"/>
              </a:ext>
            </a:extLst>
          </p:cNvPr>
          <p:cNvGrpSpPr/>
          <p:nvPr/>
        </p:nvGrpSpPr>
        <p:grpSpPr>
          <a:xfrm>
            <a:off x="3344797" y="1142327"/>
            <a:ext cx="2768593" cy="5604804"/>
            <a:chOff x="3079886" y="1053757"/>
            <a:chExt cx="2768593" cy="5719005"/>
          </a:xfrm>
        </p:grpSpPr>
        <p:sp>
          <p:nvSpPr>
            <p:cNvPr id="15" name="TextBox 14">
              <a:extLst>
                <a:ext uri="{FF2B5EF4-FFF2-40B4-BE49-F238E27FC236}">
                  <a16:creationId xmlns:a16="http://schemas.microsoft.com/office/drawing/2014/main" id="{EE2A53A6-1EF2-41C3-A385-856994853F67}"/>
                </a:ext>
              </a:extLst>
            </p:cNvPr>
            <p:cNvSpPr txBox="1"/>
            <p:nvPr/>
          </p:nvSpPr>
          <p:spPr>
            <a:xfrm>
              <a:off x="3174465" y="1053757"/>
              <a:ext cx="2674014" cy="5719005"/>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r>
                <a:rPr lang="en-US" sz="900" b="1" dirty="0">
                  <a:latin typeface="Dubai" panose="020B0503030403030204" pitchFamily="34" charset="-78"/>
                  <a:cs typeface="Dubai" panose="020B0503030403030204" pitchFamily="34" charset="-78"/>
                </a:rPr>
                <a:t>Experiences</a:t>
              </a:r>
            </a:p>
            <a:p>
              <a:pPr algn="just"/>
              <a:r>
                <a:rPr lang="en-US" sz="900" b="1" dirty="0">
                  <a:latin typeface="Dubai" panose="020B0503030403030204" pitchFamily="34" charset="-78"/>
                  <a:cs typeface="Dubai" panose="020B0503030403030204" pitchFamily="34" charset="-78"/>
                </a:rPr>
                <a:t>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From up above: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Seaplane and helicopter tours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On the water: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Surfi­ng, diving, fi­shing and snorkeling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Submarine tours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For the family: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Cooking classes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Non-motorized watersports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Private boat cruise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Adventure lovers:</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Skydiving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Parasailing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Surfi­ng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Water skiing and flyboarding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Nature enthusiasts:</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Dolphin spotting </a:t>
              </a:r>
            </a:p>
            <a:p>
              <a:pPr marL="0" marR="0">
                <a:lnSpc>
                  <a:spcPct val="107000"/>
                </a:lnSpc>
                <a:spcBef>
                  <a:spcPts val="0"/>
                </a:spcBef>
                <a:spcAft>
                  <a:spcPts val="0"/>
                </a:spcAft>
              </a:pPr>
              <a:r>
                <a:rPr lang="en-US" sz="900" dirty="0">
                  <a:effectLst/>
                  <a:latin typeface="Dubai" panose="020B0503030403030204" pitchFamily="34" charset="-78"/>
                  <a:ea typeface="Calibri" panose="020F0502020204030204" pitchFamily="34" charset="0"/>
                  <a:cs typeface="Dubai" panose="020B0503030403030204" pitchFamily="34" charset="-78"/>
                </a:rPr>
                <a:t>• Eco tour to Vilimale Island</a:t>
              </a:r>
            </a:p>
            <a:p>
              <a:pPr algn="just"/>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p:txBody>
        </p:sp>
        <p:pic>
          <p:nvPicPr>
            <p:cNvPr id="42" name="Picture 41">
              <a:extLst>
                <a:ext uri="{FF2B5EF4-FFF2-40B4-BE49-F238E27FC236}">
                  <a16:creationId xmlns:a16="http://schemas.microsoft.com/office/drawing/2014/main" id="{E0DB011F-2208-4FAA-99A0-AFFDBFED571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79886" y="1374004"/>
              <a:ext cx="2765429" cy="1636914"/>
            </a:xfrm>
            <a:prstGeom prst="rect">
              <a:avLst/>
            </a:prstGeom>
            <a:ln>
              <a:noFill/>
            </a:ln>
            <a:effectLst>
              <a:softEdge rad="112500"/>
            </a:effectLst>
          </p:spPr>
        </p:pic>
      </p:grpSp>
      <p:pic>
        <p:nvPicPr>
          <p:cNvPr id="1026" name="Picture 2" descr="See the source image">
            <a:extLst>
              <a:ext uri="{FF2B5EF4-FFF2-40B4-BE49-F238E27FC236}">
                <a16:creationId xmlns:a16="http://schemas.microsoft.com/office/drawing/2014/main" id="{8CA5FF25-1BCE-4C44-AEC2-6B80ABD0A8B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017" y="1272842"/>
            <a:ext cx="3016185" cy="1704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0A7815-6FE5-4C50-8BB5-5E336EAE5699}"/>
              </a:ext>
            </a:extLst>
          </p:cNvPr>
          <p:cNvPicPr>
            <a:picLocks noChangeAspect="1"/>
          </p:cNvPicPr>
          <p:nvPr/>
        </p:nvPicPr>
        <p:blipFill>
          <a:blip r:embed="rId9"/>
          <a:stretch>
            <a:fillRect/>
          </a:stretch>
        </p:blipFill>
        <p:spPr>
          <a:xfrm>
            <a:off x="3408503" y="1272515"/>
            <a:ext cx="2709116" cy="1728100"/>
          </a:xfrm>
          <a:prstGeom prst="rect">
            <a:avLst/>
          </a:prstGeom>
        </p:spPr>
      </p:pic>
      <p:pic>
        <p:nvPicPr>
          <p:cNvPr id="7" name="Picture 6">
            <a:extLst>
              <a:ext uri="{FF2B5EF4-FFF2-40B4-BE49-F238E27FC236}">
                <a16:creationId xmlns:a16="http://schemas.microsoft.com/office/drawing/2014/main" id="{73759FC4-35E4-4B4A-AA2F-DDD40E7899BF}"/>
              </a:ext>
            </a:extLst>
          </p:cNvPr>
          <p:cNvPicPr>
            <a:picLocks noChangeAspect="1"/>
          </p:cNvPicPr>
          <p:nvPr/>
        </p:nvPicPr>
        <p:blipFill>
          <a:blip r:embed="rId10"/>
          <a:stretch>
            <a:fillRect/>
          </a:stretch>
        </p:blipFill>
        <p:spPr>
          <a:xfrm>
            <a:off x="6276585" y="1272515"/>
            <a:ext cx="2810886" cy="1711542"/>
          </a:xfrm>
          <a:prstGeom prst="rect">
            <a:avLst/>
          </a:prstGeom>
        </p:spPr>
      </p:pic>
      <p:pic>
        <p:nvPicPr>
          <p:cNvPr id="8" name="Picture 7">
            <a:extLst>
              <a:ext uri="{FF2B5EF4-FFF2-40B4-BE49-F238E27FC236}">
                <a16:creationId xmlns:a16="http://schemas.microsoft.com/office/drawing/2014/main" id="{F83A1B81-26E3-4B40-AF5B-FB97B5030F5E}"/>
              </a:ext>
            </a:extLst>
          </p:cNvPr>
          <p:cNvPicPr>
            <a:picLocks noChangeAspect="1"/>
          </p:cNvPicPr>
          <p:nvPr/>
        </p:nvPicPr>
        <p:blipFill>
          <a:blip r:embed="rId11"/>
          <a:stretch>
            <a:fillRect/>
          </a:stretch>
        </p:blipFill>
        <p:spPr>
          <a:xfrm>
            <a:off x="97016" y="1272515"/>
            <a:ext cx="3050549" cy="1728100"/>
          </a:xfrm>
          <a:prstGeom prst="rect">
            <a:avLst/>
          </a:prstGeom>
        </p:spPr>
      </p:pic>
      <p:pic>
        <p:nvPicPr>
          <p:cNvPr id="12" name="Picture 11">
            <a:extLst>
              <a:ext uri="{FF2B5EF4-FFF2-40B4-BE49-F238E27FC236}">
                <a16:creationId xmlns:a16="http://schemas.microsoft.com/office/drawing/2014/main" id="{C0997D95-43E7-45C4-B72E-6E99C54BB77C}"/>
              </a:ext>
            </a:extLst>
          </p:cNvPr>
          <p:cNvPicPr>
            <a:picLocks noChangeAspect="1"/>
          </p:cNvPicPr>
          <p:nvPr/>
        </p:nvPicPr>
        <p:blipFill>
          <a:blip r:embed="rId12"/>
          <a:stretch>
            <a:fillRect/>
          </a:stretch>
        </p:blipFill>
        <p:spPr>
          <a:xfrm>
            <a:off x="9268579" y="1272514"/>
            <a:ext cx="2676360" cy="1704601"/>
          </a:xfrm>
          <a:prstGeom prst="rect">
            <a:avLst/>
          </a:prstGeom>
        </p:spPr>
      </p:pic>
      <p:pic>
        <p:nvPicPr>
          <p:cNvPr id="26" name="Picture 25">
            <a:extLst>
              <a:ext uri="{FF2B5EF4-FFF2-40B4-BE49-F238E27FC236}">
                <a16:creationId xmlns:a16="http://schemas.microsoft.com/office/drawing/2014/main" id="{9584663A-A521-4BC1-B0C5-BD16AEACD925}"/>
              </a:ext>
            </a:extLst>
          </p:cNvPr>
          <p:cNvPicPr>
            <a:picLocks noChangeAspect="1"/>
          </p:cNvPicPr>
          <p:nvPr/>
        </p:nvPicPr>
        <p:blipFill>
          <a:blip r:embed="rId13"/>
          <a:stretch>
            <a:fillRect/>
          </a:stretch>
        </p:blipFill>
        <p:spPr>
          <a:xfrm>
            <a:off x="6242223" y="1272514"/>
            <a:ext cx="2949694" cy="1718484"/>
          </a:xfrm>
          <a:prstGeom prst="rect">
            <a:avLst/>
          </a:prstGeom>
        </p:spPr>
      </p:pic>
    </p:spTree>
    <p:extLst>
      <p:ext uri="{BB962C8B-B14F-4D97-AF65-F5344CB8AC3E}">
        <p14:creationId xmlns:p14="http://schemas.microsoft.com/office/powerpoint/2010/main" val="248211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7F41-32A9-43AD-AB94-4F5B84748BE7}"/>
              </a:ext>
            </a:extLst>
          </p:cNvPr>
          <p:cNvSpPr>
            <a:spLocks noGrp="1"/>
          </p:cNvSpPr>
          <p:nvPr>
            <p:ph type="title" idx="4294967295"/>
          </p:nvPr>
        </p:nvSpPr>
        <p:spPr>
          <a:xfrm>
            <a:off x="0" y="0"/>
            <a:ext cx="12192000" cy="1220788"/>
          </a:xfrm>
          <a:solidFill>
            <a:schemeClr val="bg1">
              <a:lumMod val="85000"/>
            </a:schemeClr>
          </a:solidFill>
        </p:spPr>
        <p:txBody>
          <a:bodyPr vert="horz" lIns="91440" tIns="45720" rIns="91440" bIns="45720" rtlCol="0" anchor="ctr">
            <a:normAutofit/>
          </a:bodyPr>
          <a:lstStyle/>
          <a:p>
            <a:r>
              <a:rPr lang="en-US" b="1" cap="small" dirty="0">
                <a:latin typeface="Abadi" panose="020B0604020104020204" pitchFamily="34" charset="0"/>
              </a:rPr>
              <a:t> </a:t>
            </a:r>
            <a:r>
              <a:rPr lang="en-US" b="1" cap="small" dirty="0">
                <a:latin typeface="Dubai" panose="020B0503030403030204" pitchFamily="34" charset="-78"/>
                <a:cs typeface="Dubai" panose="020B0503030403030204" pitchFamily="34" charset="-78"/>
              </a:rPr>
              <a:t>Destination Mauritius</a:t>
            </a:r>
          </a:p>
        </p:txBody>
      </p:sp>
      <p:pic>
        <p:nvPicPr>
          <p:cNvPr id="5" name="Picture 4" descr="Logo&#10;&#10;Description automatically generated">
            <a:extLst>
              <a:ext uri="{FF2B5EF4-FFF2-40B4-BE49-F238E27FC236}">
                <a16:creationId xmlns:a16="http://schemas.microsoft.com/office/drawing/2014/main" id="{3FCC55B0-104A-40F1-919B-F35F6E269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7669" y="-9467"/>
            <a:ext cx="1701319" cy="1230255"/>
          </a:xfrm>
          <a:prstGeom prst="rect">
            <a:avLst/>
          </a:prstGeom>
        </p:spPr>
      </p:pic>
      <p:grpSp>
        <p:nvGrpSpPr>
          <p:cNvPr id="24" name="Group 23">
            <a:extLst>
              <a:ext uri="{FF2B5EF4-FFF2-40B4-BE49-F238E27FC236}">
                <a16:creationId xmlns:a16="http://schemas.microsoft.com/office/drawing/2014/main" id="{9245FEEE-DBAE-4C0B-AEC4-B84B931B69DC}"/>
              </a:ext>
            </a:extLst>
          </p:cNvPr>
          <p:cNvGrpSpPr/>
          <p:nvPr/>
        </p:nvGrpSpPr>
        <p:grpSpPr>
          <a:xfrm>
            <a:off x="113346" y="1220787"/>
            <a:ext cx="2972562" cy="4962903"/>
            <a:chOff x="59438" y="1200694"/>
            <a:chExt cx="2310067" cy="4827891"/>
          </a:xfrm>
        </p:grpSpPr>
        <p:sp>
          <p:nvSpPr>
            <p:cNvPr id="17" name="TextBox 16">
              <a:extLst>
                <a:ext uri="{FF2B5EF4-FFF2-40B4-BE49-F238E27FC236}">
                  <a16:creationId xmlns:a16="http://schemas.microsoft.com/office/drawing/2014/main" id="{4CEA5AAC-0C72-49E4-8396-EC721BCE1B67}"/>
                </a:ext>
              </a:extLst>
            </p:cNvPr>
            <p:cNvSpPr txBox="1"/>
            <p:nvPr/>
          </p:nvSpPr>
          <p:spPr>
            <a:xfrm>
              <a:off x="59438" y="1223155"/>
              <a:ext cx="2250000" cy="4805430"/>
            </a:xfrm>
            <a:prstGeom prst="rect">
              <a:avLst/>
            </a:prstGeom>
            <a:noFill/>
          </p:spPr>
          <p:txBody>
            <a:bodyPr wrap="square" rtlCol="0">
              <a:spAutoFit/>
            </a:bodyPr>
            <a:lstStyle/>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General</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Airport: Sir Seewoosagur Ramgoolam International Airport (MRU)</a:t>
              </a: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Local Time: GMT +4 hours</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Currency: Mauritian Rupee </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Travel information: Mauritius is approximately 12 hours flight from </a:t>
              </a:r>
              <a:r>
                <a:rPr lang="en-US" sz="900" dirty="0">
                  <a:latin typeface="Dubai" panose="020B0503030403030204" pitchFamily="34" charset="-78"/>
                  <a:ea typeface="Times New Roman" panose="02020603050405020304" pitchFamily="18" charset="0"/>
                  <a:cs typeface="Dubai" panose="020B0503030403030204" pitchFamily="34" charset="-78"/>
                </a:rPr>
                <a:t>U</a:t>
              </a:r>
              <a:r>
                <a:rPr lang="en-US" sz="900" dirty="0">
                  <a:effectLst/>
                  <a:latin typeface="Dubai" panose="020B0503030403030204" pitchFamily="34" charset="-78"/>
                  <a:ea typeface="Times New Roman" panose="02020603050405020304" pitchFamily="18" charset="0"/>
                  <a:cs typeface="Dubai" panose="020B0503030403030204" pitchFamily="34" charset="-78"/>
                </a:rPr>
                <a:t>K</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Best time to go: </a:t>
              </a:r>
              <a:r>
                <a:rPr lang="en-US" sz="900" dirty="0">
                  <a:latin typeface="Dubai" panose="020B0503030403030204" pitchFamily="34" charset="-78"/>
                  <a:ea typeface="Times New Roman" panose="02020603050405020304" pitchFamily="18" charset="0"/>
                  <a:cs typeface="Dubai" panose="020B0503030403030204" pitchFamily="34" charset="-78"/>
                </a:rPr>
                <a:t>April-June  September-December</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Religion: </a:t>
              </a:r>
              <a:r>
                <a:rPr lang="en-US" sz="900" dirty="0">
                  <a:latin typeface="Dubai" panose="020B0503030403030204" pitchFamily="34" charset="-78"/>
                  <a:ea typeface="Times New Roman" panose="02020603050405020304" pitchFamily="18" charset="0"/>
                  <a:cs typeface="Dubai" panose="020B0503030403030204" pitchFamily="34" charset="-78"/>
                </a:rPr>
                <a:t>Hinduism	</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Transport: Taxi services are available at hotels and throughout the island </a:t>
              </a:r>
            </a:p>
            <a:p>
              <a:pPr lvl="0" algn="just">
                <a:buSzPts val="1000"/>
                <a:tabLst>
                  <a:tab pos="457200" algn="l"/>
                </a:tabLst>
              </a:pPr>
              <a:endParaRPr lang="en-US" sz="900" b="1" dirty="0">
                <a:latin typeface="Dubai" panose="020B0503030403030204" pitchFamily="34" charset="-78"/>
                <a:cs typeface="Dubai" panose="020B0503030403030204" pitchFamily="34" charset="-78"/>
              </a:endParaRPr>
            </a:p>
            <a:p>
              <a:pPr lvl="0" algn="just">
                <a:buSzPts val="1000"/>
                <a:tabLst>
                  <a:tab pos="457200" algn="l"/>
                </a:tabLst>
              </a:pPr>
              <a:r>
                <a:rPr lang="en-US" sz="900" dirty="0">
                  <a:latin typeface="Dubai" panose="020B0503030403030204" pitchFamily="34" charset="-78"/>
                  <a:cs typeface="Dubai" panose="020B0503030403030204" pitchFamily="34" charset="-78"/>
                </a:rPr>
                <a:t>Dress code: Casual.  Mostly beach and pool wear</a:t>
              </a:r>
            </a:p>
          </p:txBody>
        </p:sp>
        <p:pic>
          <p:nvPicPr>
            <p:cNvPr id="9" name="Picture 8">
              <a:extLst>
                <a:ext uri="{FF2B5EF4-FFF2-40B4-BE49-F238E27FC236}">
                  <a16:creationId xmlns:a16="http://schemas.microsoft.com/office/drawing/2014/main" id="{FF50A2BD-E5D7-4879-AC89-CCDF8A4BD59A}"/>
                </a:ext>
              </a:extLst>
            </p:cNvPr>
            <p:cNvPicPr>
              <a:picLocks noChangeAspect="1"/>
            </p:cNvPicPr>
            <p:nvPr/>
          </p:nvPicPr>
          <p:blipFill>
            <a:blip r:embed="rId3" cstate="print">
              <a:extLst>
                <a:ext uri="{28A0092B-C50C-407E-A947-70E740481C1C}">
                  <a14:useLocalDpi xmlns:a14="http://schemas.microsoft.com/office/drawing/2010/main" val="0"/>
                </a:ext>
              </a:extLst>
            </a:blip>
            <a:srcRect l="4249" r="4249"/>
            <a:stretch/>
          </p:blipFill>
          <p:spPr>
            <a:xfrm>
              <a:off x="59438" y="1200694"/>
              <a:ext cx="2310067" cy="1729235"/>
            </a:xfrm>
            <a:prstGeom prst="rect">
              <a:avLst/>
            </a:prstGeom>
            <a:ln>
              <a:noFill/>
            </a:ln>
            <a:effectLst>
              <a:softEdge rad="112500"/>
            </a:effectLst>
          </p:spPr>
        </p:pic>
      </p:grpSp>
      <p:grpSp>
        <p:nvGrpSpPr>
          <p:cNvPr id="44" name="Group 43">
            <a:extLst>
              <a:ext uri="{FF2B5EF4-FFF2-40B4-BE49-F238E27FC236}">
                <a16:creationId xmlns:a16="http://schemas.microsoft.com/office/drawing/2014/main" id="{7ABEF9AC-D352-427D-B106-0275C04F4B55}"/>
              </a:ext>
            </a:extLst>
          </p:cNvPr>
          <p:cNvGrpSpPr/>
          <p:nvPr/>
        </p:nvGrpSpPr>
        <p:grpSpPr>
          <a:xfrm>
            <a:off x="6206462" y="1196696"/>
            <a:ext cx="2976923" cy="5378395"/>
            <a:chOff x="5991299" y="1196696"/>
            <a:chExt cx="2976923" cy="5378395"/>
          </a:xfrm>
        </p:grpSpPr>
        <p:sp>
          <p:nvSpPr>
            <p:cNvPr id="13" name="TextBox 12">
              <a:extLst>
                <a:ext uri="{FF2B5EF4-FFF2-40B4-BE49-F238E27FC236}">
                  <a16:creationId xmlns:a16="http://schemas.microsoft.com/office/drawing/2014/main" id="{CADCEFE3-63FB-47EC-A44A-A3FF195D255A}"/>
                </a:ext>
              </a:extLst>
            </p:cNvPr>
            <p:cNvSpPr txBox="1"/>
            <p:nvPr/>
          </p:nvSpPr>
          <p:spPr>
            <a:xfrm>
              <a:off x="5991299" y="1196696"/>
              <a:ext cx="2923757" cy="5378395"/>
            </a:xfrm>
            <a:prstGeom prst="rect">
              <a:avLst/>
            </a:prstGeom>
            <a:noFill/>
          </p:spPr>
          <p:txBody>
            <a:bodyPr wrap="square" rtlCol="0">
              <a:spAutoFit/>
            </a:bodyPr>
            <a:lstStyle/>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1050" b="1" dirty="0">
                <a:latin typeface="Abadi" panose="020B0604020104020204" pitchFamily="34" charset="0"/>
              </a:endParaRPr>
            </a:p>
            <a:p>
              <a:endParaRPr lang="en-US" sz="900" b="1" dirty="0">
                <a:latin typeface="Arial" panose="020B0604020202020204" pitchFamily="34" charset="0"/>
                <a:cs typeface="Arial" panose="020B0604020202020204" pitchFamily="34" charset="0"/>
              </a:endParaRPr>
            </a:p>
            <a:p>
              <a:r>
                <a:rPr lang="en-US" sz="900" b="1" dirty="0">
                  <a:latin typeface="Dubai" panose="020B0503030403030204" pitchFamily="34" charset="-78"/>
                  <a:cs typeface="Dubai" panose="020B0503030403030204" pitchFamily="34" charset="-78"/>
                </a:rPr>
                <a:t>Must do’s</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Visit Port Louis, the capital city.  Start at the </a:t>
              </a:r>
              <a:r>
                <a:rPr kumimoji="0" lang="en-US" sz="900" b="0" i="0" u="none" strike="noStrike" kern="1200" cap="none" spc="0" normalizeH="0" baseline="0" noProof="0" dirty="0" err="1">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Caudan</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 Waterfront and walk to the bustling and </a:t>
              </a:r>
              <a:r>
                <a:rPr kumimoji="0" lang="en-US" sz="900" b="0" i="0" u="none" strike="noStrike" kern="1200" cap="none" spc="0" normalizeH="0" baseline="0" noProof="0" dirty="0" err="1">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colourful</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 Central Market in Port Louis.  Stroll the streets towards Royal Road, and you will reach Chinatown</a:t>
              </a: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Private catamaran or yacht cruise</a:t>
              </a:r>
              <a:endPar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endParaRPr>
            </a:p>
            <a:p>
              <a:pPr marL="171450" indent="-171450">
                <a:buSzPts val="1000"/>
                <a:buFont typeface="Symbol" panose="05050102010706020507" pitchFamily="18" charset="2"/>
                <a:buChar char="~"/>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Nature walks at River Gorges National Park, Ebony Forest in </a:t>
              </a:r>
              <a:r>
                <a:rPr lang="en-US" sz="900" dirty="0" err="1">
                  <a:latin typeface="Dubai" panose="020B0503030403030204" pitchFamily="34" charset="-78"/>
                  <a:ea typeface="Times New Roman" panose="02020603050405020304" pitchFamily="18" charset="0"/>
                  <a:cs typeface="Dubai" panose="020B0503030403030204" pitchFamily="34" charset="-78"/>
                </a:rPr>
                <a:t>Chamarel</a:t>
              </a:r>
              <a:r>
                <a:rPr lang="en-US" sz="900" dirty="0">
                  <a:latin typeface="Dubai" panose="020B0503030403030204" pitchFamily="34" charset="-78"/>
                  <a:ea typeface="Times New Roman" panose="02020603050405020304" pitchFamily="18" charset="0"/>
                  <a:cs typeface="Dubai" panose="020B0503030403030204" pitchFamily="34" charset="-78"/>
                </a:rPr>
                <a:t>, the Bras </a:t>
              </a:r>
              <a:r>
                <a:rPr lang="en-US" sz="900" dirty="0" err="1">
                  <a:latin typeface="Dubai" panose="020B0503030403030204" pitchFamily="34" charset="-78"/>
                  <a:ea typeface="Times New Roman" panose="02020603050405020304" pitchFamily="18" charset="0"/>
                  <a:cs typeface="Dubai" panose="020B0503030403030204" pitchFamily="34" charset="-78"/>
                </a:rPr>
                <a:t>d'Eau</a:t>
              </a:r>
              <a:r>
                <a:rPr lang="en-US" sz="900" dirty="0">
                  <a:latin typeface="Dubai" panose="020B0503030403030204" pitchFamily="34" charset="-78"/>
                  <a:ea typeface="Times New Roman" panose="02020603050405020304" pitchFamily="18" charset="0"/>
                  <a:cs typeface="Dubai" panose="020B0503030403030204" pitchFamily="34" charset="-78"/>
                </a:rPr>
                <a:t> National Park in the East or Pamplemousses Botanical Garden </a:t>
              </a:r>
            </a:p>
            <a:p>
              <a:pPr marL="171450" indent="-171450" algn="just">
                <a:buFont typeface="Symbol" panose="05050102010706020507" pitchFamily="18" charset="2"/>
                <a:buChar cha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Le </a:t>
              </a:r>
              <a:r>
                <a:rPr lang="en-US" sz="900" dirty="0" err="1">
                  <a:latin typeface="Dubai" panose="020B0503030403030204" pitchFamily="34" charset="-78"/>
                  <a:ea typeface="Times New Roman" panose="02020603050405020304" pitchFamily="18" charset="0"/>
                  <a:cs typeface="Dubai" panose="020B0503030403030204" pitchFamily="34" charset="-78"/>
                </a:rPr>
                <a:t>Morne</a:t>
              </a:r>
              <a:r>
                <a:rPr lang="en-US" sz="900" dirty="0">
                  <a:latin typeface="Dubai" panose="020B0503030403030204" pitchFamily="34" charset="-78"/>
                  <a:ea typeface="Times New Roman" panose="02020603050405020304" pitchFamily="18" charset="0"/>
                  <a:cs typeface="Dubai" panose="020B0503030403030204" pitchFamily="34" charset="-78"/>
                </a:rPr>
                <a:t> Brabant is a UNESCO World Heritage Site due to its poignant history. The mountain provided shelter for escaped slaves during the 18th and early 19th Century</a:t>
              </a:r>
            </a:p>
            <a:p>
              <a:pPr marL="171450" indent="-171450" algn="just">
                <a:buFont typeface="Symbol" panose="05050102010706020507" pitchFamily="18" charset="2"/>
                <a:buChar cha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Visit </a:t>
              </a:r>
              <a:r>
                <a:rPr lang="en-US" sz="900" dirty="0" err="1">
                  <a:latin typeface="Dubai" panose="020B0503030403030204" pitchFamily="34" charset="-78"/>
                  <a:ea typeface="Times New Roman" panose="02020603050405020304" pitchFamily="18" charset="0"/>
                  <a:cs typeface="Dubai" panose="020B0503030403030204" pitchFamily="34" charset="-78"/>
                </a:rPr>
                <a:t>Chamarel</a:t>
              </a:r>
              <a:r>
                <a:rPr lang="en-US" sz="900" dirty="0">
                  <a:latin typeface="Dubai" panose="020B0503030403030204" pitchFamily="34" charset="-78"/>
                  <a:ea typeface="Times New Roman" panose="02020603050405020304" pitchFamily="18" charset="0"/>
                  <a:cs typeface="Dubai" panose="020B0503030403030204" pitchFamily="34" charset="-78"/>
                </a:rPr>
                <a:t> Waterfalls, twin waterfalls tumble around 100 </a:t>
              </a:r>
              <a:r>
                <a:rPr lang="en-US" sz="900" dirty="0" err="1">
                  <a:latin typeface="Dubai" panose="020B0503030403030204" pitchFamily="34" charset="-78"/>
                  <a:ea typeface="Times New Roman" panose="02020603050405020304" pitchFamily="18" charset="0"/>
                  <a:cs typeface="Dubai" panose="020B0503030403030204" pitchFamily="34" charset="-78"/>
                </a:rPr>
                <a:t>metres</a:t>
              </a:r>
              <a:r>
                <a:rPr lang="en-US" sz="900" dirty="0">
                  <a:latin typeface="Dubai" panose="020B0503030403030204" pitchFamily="34" charset="-78"/>
                  <a:ea typeface="Times New Roman" panose="02020603050405020304" pitchFamily="18" charset="0"/>
                  <a:cs typeface="Dubai" panose="020B0503030403030204" pitchFamily="34" charset="-78"/>
                </a:rPr>
                <a:t> into the pool below.  Take in also the Seven-</a:t>
              </a:r>
              <a:r>
                <a:rPr lang="en-US" sz="900" dirty="0" err="1">
                  <a:latin typeface="Dubai" panose="020B0503030403030204" pitchFamily="34" charset="-78"/>
                  <a:ea typeface="Times New Roman" panose="02020603050405020304" pitchFamily="18" charset="0"/>
                  <a:cs typeface="Dubai" panose="020B0503030403030204" pitchFamily="34" charset="-78"/>
                </a:rPr>
                <a:t>coloured</a:t>
              </a:r>
              <a:r>
                <a:rPr lang="en-US" sz="900" dirty="0">
                  <a:latin typeface="Dubai" panose="020B0503030403030204" pitchFamily="34" charset="-78"/>
                  <a:ea typeface="Times New Roman" panose="02020603050405020304" pitchFamily="18" charset="0"/>
                  <a:cs typeface="Dubai" panose="020B0503030403030204" pitchFamily="34" charset="-78"/>
                </a:rPr>
                <a:t> Earth located in the heights of </a:t>
              </a:r>
              <a:r>
                <a:rPr lang="en-US" sz="900" dirty="0" err="1">
                  <a:latin typeface="Dubai" panose="020B0503030403030204" pitchFamily="34" charset="-78"/>
                  <a:ea typeface="Times New Roman" panose="02020603050405020304" pitchFamily="18" charset="0"/>
                  <a:cs typeface="Dubai" panose="020B0503030403030204" pitchFamily="34" charset="-78"/>
                </a:rPr>
                <a:t>Chamarel</a:t>
              </a: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Cook traditional Mauritian food with a local</a:t>
              </a:r>
              <a:endPar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endParaRPr>
            </a:p>
          </p:txBody>
        </p:sp>
        <p:pic>
          <p:nvPicPr>
            <p:cNvPr id="23" name="Picture 22">
              <a:extLst>
                <a:ext uri="{FF2B5EF4-FFF2-40B4-BE49-F238E27FC236}">
                  <a16:creationId xmlns:a16="http://schemas.microsoft.com/office/drawing/2014/main" id="{4A07360E-2BA3-4C48-9A2C-C4D1F10A71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83018" y="1302741"/>
              <a:ext cx="2785204" cy="1857709"/>
            </a:xfrm>
            <a:prstGeom prst="rect">
              <a:avLst/>
            </a:prstGeom>
            <a:ln>
              <a:noFill/>
            </a:ln>
            <a:effectLst>
              <a:softEdge rad="112500"/>
            </a:effectLst>
          </p:spPr>
        </p:pic>
      </p:grpSp>
      <p:grpSp>
        <p:nvGrpSpPr>
          <p:cNvPr id="3" name="Group 2">
            <a:extLst>
              <a:ext uri="{FF2B5EF4-FFF2-40B4-BE49-F238E27FC236}">
                <a16:creationId xmlns:a16="http://schemas.microsoft.com/office/drawing/2014/main" id="{80115AD8-F100-479A-AAB9-786BF702C76C}"/>
              </a:ext>
            </a:extLst>
          </p:cNvPr>
          <p:cNvGrpSpPr/>
          <p:nvPr/>
        </p:nvGrpSpPr>
        <p:grpSpPr>
          <a:xfrm>
            <a:off x="9183385" y="1220787"/>
            <a:ext cx="2895269" cy="5225473"/>
            <a:chOff x="9199714" y="1179833"/>
            <a:chExt cx="2895269" cy="5225473"/>
          </a:xfrm>
        </p:grpSpPr>
        <p:sp>
          <p:nvSpPr>
            <p:cNvPr id="29" name="TextBox 28">
              <a:extLst>
                <a:ext uri="{FF2B5EF4-FFF2-40B4-BE49-F238E27FC236}">
                  <a16:creationId xmlns:a16="http://schemas.microsoft.com/office/drawing/2014/main" id="{8780621C-85FC-42E0-AF8F-0F881A06B02E}"/>
                </a:ext>
              </a:extLst>
            </p:cNvPr>
            <p:cNvSpPr txBox="1"/>
            <p:nvPr/>
          </p:nvSpPr>
          <p:spPr>
            <a:xfrm>
              <a:off x="9199714" y="1557825"/>
              <a:ext cx="2895269" cy="4847481"/>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rial" panose="020B0604020202020204" pitchFamily="34" charset="0"/>
                <a:cs typeface="Arial" panose="020B0604020202020204" pitchFamily="34" charset="0"/>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Hotels</a:t>
              </a:r>
            </a:p>
            <a:p>
              <a:pPr lvl="0"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LUX Belle Mare Resort &amp; Villas - Beautiful property on the wild east coast of Mauritius featuring island living at its best </a:t>
              </a:r>
            </a:p>
            <a:p>
              <a:pPr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LUX Grand Baie Resort &amp; Residences – Brand new, modern, boutique style resort on the northern shores of Mauritius</a:t>
              </a:r>
            </a:p>
            <a:p>
              <a:pPr marL="171450" indent="-171450" algn="just">
                <a:buSzPts val="1000"/>
                <a:buFont typeface="Symbol" panose="05050102010706020507" pitchFamily="18" charset="2"/>
                <a:buChar char="~"/>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Lux Le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Morne</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Resort – A chic and serene resort at the foot of Le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Morne</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mountain. A haven for lovers of barefoot luxury, with a postcard beach</a:t>
              </a:r>
            </a:p>
            <a:p>
              <a:pPr marL="171450" indent="-171450" algn="just">
                <a:buSzPts val="1000"/>
                <a:buFont typeface="Symbol" panose="05050102010706020507" pitchFamily="18" charset="2"/>
                <a:buChar char="~"/>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One&amp;Only Saint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Géran</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 n</a:t>
              </a:r>
              <a:r>
                <a:rPr lang="en-US" sz="900" b="0" i="0" dirty="0">
                  <a:solidFill>
                    <a:srgbClr val="262626"/>
                  </a:solidFill>
                  <a:effectLst/>
                  <a:latin typeface="Dubai" panose="020B0503030403030204" pitchFamily="34" charset="-78"/>
                  <a:cs typeface="Dubai" panose="020B0503030403030204" pitchFamily="34" charset="-78"/>
                </a:rPr>
                <a:t>estled on a pristine private peninsula with almost 2 km of sandy beach</a:t>
              </a:r>
            </a:p>
            <a:p>
              <a:pPr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Tamassa</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 Vibrant resort on the Southwest Coast of Mauritius surrounded by dramatic mountains and dense sugarcane fields </a:t>
              </a:r>
            </a:p>
            <a:p>
              <a:pPr marL="171450" indent="-171450" algn="just">
                <a:buSzPts val="1000"/>
                <a:buFont typeface="Symbol" panose="05050102010706020507" pitchFamily="18" charset="2"/>
                <a:buChar char="~"/>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endParaRPr lang="en-US" sz="900" dirty="0">
                <a:solidFill>
                  <a:schemeClr val="tx1">
                    <a:alpha val="99000"/>
                  </a:schemeClr>
                </a:solidFill>
                <a:effectLst/>
                <a:latin typeface="Arial" panose="020B0604020202020204" pitchFamily="34" charset="0"/>
                <a:ea typeface="Times New Roman" panose="02020603050405020304" pitchFamily="18" charset="0"/>
                <a:cs typeface="Arial" panose="020B0604020202020204" pitchFamily="34" charset="0"/>
              </a:endParaRPr>
            </a:p>
            <a:p>
              <a:pPr lvl="0" algn="just">
                <a:buSzPts val="1000"/>
                <a:tabLst>
                  <a:tab pos="457200" algn="l"/>
                </a:tabLst>
              </a:pPr>
              <a:endParaRPr lang="en-US" sz="900" dirty="0">
                <a:solidFill>
                  <a:schemeClr val="tx1">
                    <a:alpha val="99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2" name="Picture 31">
              <a:extLst>
                <a:ext uri="{FF2B5EF4-FFF2-40B4-BE49-F238E27FC236}">
                  <a16:creationId xmlns:a16="http://schemas.microsoft.com/office/drawing/2014/main" id="{882752A5-A988-435F-8DE7-C93932DA0F8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424905" y="1179833"/>
              <a:ext cx="2332645" cy="1939663"/>
            </a:xfrm>
            <a:prstGeom prst="rect">
              <a:avLst/>
            </a:prstGeom>
            <a:ln>
              <a:noFill/>
            </a:ln>
            <a:effectLst>
              <a:softEdge rad="112500"/>
            </a:effectLst>
          </p:spPr>
        </p:pic>
      </p:grpSp>
      <p:sp>
        <p:nvSpPr>
          <p:cNvPr id="15" name="TextBox 14">
            <a:extLst>
              <a:ext uri="{FF2B5EF4-FFF2-40B4-BE49-F238E27FC236}">
                <a16:creationId xmlns:a16="http://schemas.microsoft.com/office/drawing/2014/main" id="{EE2A53A6-1EF2-41C3-A385-856994853F67}"/>
              </a:ext>
            </a:extLst>
          </p:cNvPr>
          <p:cNvSpPr txBox="1"/>
          <p:nvPr/>
        </p:nvSpPr>
        <p:spPr>
          <a:xfrm>
            <a:off x="3304337" y="1018576"/>
            <a:ext cx="2674014" cy="5816977"/>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rial" panose="020B0604020202020204" pitchFamily="34" charset="0"/>
              <a:cs typeface="Arial" panose="020B0604020202020204" pitchFamily="34" charset="0"/>
            </a:endParaRPr>
          </a:p>
          <a:p>
            <a:pPr algn="just"/>
            <a:r>
              <a:rPr lang="en-US" sz="900" b="1" dirty="0">
                <a:latin typeface="Dubai" panose="020B0503030403030204" pitchFamily="34" charset="-78"/>
                <a:cs typeface="Dubai" panose="020B0503030403030204" pitchFamily="34" charset="-78"/>
              </a:rPr>
              <a:t>Experiences	</a:t>
            </a:r>
          </a:p>
          <a:p>
            <a:pPr algn="just"/>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For land-lovers and nature enthusiasts</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Golfing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Green and Eco Tours </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From up above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Helicopter tours </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On the water</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Sailing, catamaran or yacht cruising</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Diving, fishing and snorkeling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Whale and dolphin spotting</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For the family</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Nature walks at River Gorges National Park, Ebony Forest in </a:t>
            </a:r>
            <a:r>
              <a:rPr lang="en-US" sz="900" dirty="0" err="1">
                <a:latin typeface="Dubai" panose="020B0503030403030204" pitchFamily="34" charset="-78"/>
                <a:ea typeface="Times New Roman" panose="02020603050405020304" pitchFamily="18" charset="0"/>
                <a:cs typeface="Dubai" panose="020B0503030403030204" pitchFamily="34" charset="-78"/>
              </a:rPr>
              <a:t>Chamarel</a:t>
            </a:r>
            <a:r>
              <a:rPr lang="en-US" sz="900" dirty="0">
                <a:latin typeface="Dubai" panose="020B0503030403030204" pitchFamily="34" charset="-78"/>
                <a:ea typeface="Times New Roman" panose="02020603050405020304" pitchFamily="18" charset="0"/>
                <a:cs typeface="Dubai" panose="020B0503030403030204" pitchFamily="34" charset="-78"/>
              </a:rPr>
              <a:t> or the Bras </a:t>
            </a:r>
            <a:r>
              <a:rPr lang="en-US" sz="900" dirty="0" err="1">
                <a:latin typeface="Dubai" panose="020B0503030403030204" pitchFamily="34" charset="-78"/>
                <a:ea typeface="Times New Roman" panose="02020603050405020304" pitchFamily="18" charset="0"/>
                <a:cs typeface="Dubai" panose="020B0503030403030204" pitchFamily="34" charset="-78"/>
              </a:rPr>
              <a:t>d'Eau</a:t>
            </a:r>
            <a:r>
              <a:rPr lang="en-US" sz="900" dirty="0">
                <a:latin typeface="Dubai" panose="020B0503030403030204" pitchFamily="34" charset="-78"/>
                <a:ea typeface="Times New Roman" panose="02020603050405020304" pitchFamily="18" charset="0"/>
                <a:cs typeface="Dubai" panose="020B0503030403030204" pitchFamily="34" charset="-78"/>
              </a:rPr>
              <a:t> National Park in the East</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Pamplemousses Botanical Garden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Mauritius Aquarium </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Adventure lovers</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Several watersports including kite surfing, parasailing and kayaking</a:t>
            </a:r>
            <a:endParaRPr lang="en-US" sz="900" dirty="0">
              <a:latin typeface="Dubai" panose="020B0503030403030204" pitchFamily="34" charset="-78"/>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Skydiving</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Hiking</a:t>
            </a:r>
            <a:endParaRPr lang="en-US" sz="1200" dirty="0">
              <a:latin typeface="Dubai" panose="020B0503030403030204" pitchFamily="34" charset="-78"/>
              <a:cs typeface="Dubai" panose="020B0503030403030204" pitchFamily="34" charset="-78"/>
            </a:endParaRPr>
          </a:p>
        </p:txBody>
      </p:sp>
      <p:pic>
        <p:nvPicPr>
          <p:cNvPr id="6" name="Picture 5">
            <a:extLst>
              <a:ext uri="{FF2B5EF4-FFF2-40B4-BE49-F238E27FC236}">
                <a16:creationId xmlns:a16="http://schemas.microsoft.com/office/drawing/2014/main" id="{95852541-2891-4BD0-ABE1-6F3418D12F53}"/>
              </a:ext>
            </a:extLst>
          </p:cNvPr>
          <p:cNvPicPr>
            <a:picLocks noChangeAspect="1"/>
          </p:cNvPicPr>
          <p:nvPr/>
        </p:nvPicPr>
        <p:blipFill>
          <a:blip r:embed="rId6" cstate="print">
            <a:extLst>
              <a:ext uri="{28A0092B-C50C-407E-A947-70E740481C1C}">
                <a14:useLocalDpi xmlns:a14="http://schemas.microsoft.com/office/drawing/2010/main" val="0"/>
              </a:ext>
            </a:extLst>
          </a:blip>
          <a:srcRect l="3049" r="3049"/>
          <a:stretch/>
        </p:blipFill>
        <p:spPr>
          <a:xfrm>
            <a:off x="3244524" y="1298175"/>
            <a:ext cx="2923756" cy="1700205"/>
          </a:xfrm>
          <a:prstGeom prst="rect">
            <a:avLst/>
          </a:prstGeom>
        </p:spPr>
      </p:pic>
    </p:spTree>
    <p:extLst>
      <p:ext uri="{BB962C8B-B14F-4D97-AF65-F5344CB8AC3E}">
        <p14:creationId xmlns:p14="http://schemas.microsoft.com/office/powerpoint/2010/main" val="164945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7F41-32A9-43AD-AB94-4F5B84748BE7}"/>
              </a:ext>
            </a:extLst>
          </p:cNvPr>
          <p:cNvSpPr>
            <a:spLocks noGrp="1"/>
          </p:cNvSpPr>
          <p:nvPr>
            <p:ph type="title" idx="4294967295"/>
          </p:nvPr>
        </p:nvSpPr>
        <p:spPr>
          <a:xfrm>
            <a:off x="0" y="0"/>
            <a:ext cx="12192000" cy="1220788"/>
          </a:xfrm>
          <a:solidFill>
            <a:schemeClr val="bg1">
              <a:lumMod val="85000"/>
            </a:schemeClr>
          </a:solidFill>
        </p:spPr>
        <p:txBody>
          <a:bodyPr vert="horz" lIns="91440" tIns="45720" rIns="91440" bIns="45720" rtlCol="0" anchor="ctr">
            <a:normAutofit/>
          </a:bodyPr>
          <a:lstStyle/>
          <a:p>
            <a:r>
              <a:rPr lang="en-US" b="1" cap="small" dirty="0">
                <a:latin typeface="Abadi" panose="020B0604020104020204" pitchFamily="34" charset="0"/>
                <a:cs typeface="Dubai" panose="020B0503030403030204" pitchFamily="34" charset="-78"/>
              </a:rPr>
              <a:t> </a:t>
            </a:r>
            <a:r>
              <a:rPr lang="en-US" b="1" cap="small" dirty="0">
                <a:latin typeface="Dubai" panose="020B0503030403030204" pitchFamily="34" charset="-78"/>
                <a:cs typeface="Dubai" panose="020B0503030403030204" pitchFamily="34" charset="-78"/>
              </a:rPr>
              <a:t>Destination Madagascar </a:t>
            </a:r>
            <a:br>
              <a:rPr lang="en-US" b="1" cap="small" dirty="0">
                <a:latin typeface="Dubai" panose="020B0503030403030204" pitchFamily="34" charset="-78"/>
                <a:cs typeface="Dubai" panose="020B0503030403030204" pitchFamily="34" charset="-78"/>
              </a:rPr>
            </a:br>
            <a:r>
              <a:rPr lang="en-US" b="1" cap="small" dirty="0">
                <a:latin typeface="Dubai" panose="020B0503030403030204" pitchFamily="34" charset="-78"/>
                <a:cs typeface="Dubai" panose="020B0503030403030204" pitchFamily="34" charset="-78"/>
              </a:rPr>
              <a:t> </a:t>
            </a:r>
            <a:r>
              <a:rPr lang="en-US" b="1" cap="small" dirty="0" err="1">
                <a:latin typeface="Dubai" panose="020B0503030403030204" pitchFamily="34" charset="-78"/>
                <a:cs typeface="Dubai" panose="020B0503030403030204" pitchFamily="34" charset="-78"/>
              </a:rPr>
              <a:t>Miavana</a:t>
            </a:r>
            <a:r>
              <a:rPr lang="en-US" b="1" cap="small" dirty="0">
                <a:latin typeface="Dubai" panose="020B0503030403030204" pitchFamily="34" charset="-78"/>
                <a:cs typeface="Dubai" panose="020B0503030403030204" pitchFamily="34" charset="-78"/>
              </a:rPr>
              <a:t> Private Island Sanctuary by Time + Tide</a:t>
            </a:r>
          </a:p>
        </p:txBody>
      </p:sp>
      <p:pic>
        <p:nvPicPr>
          <p:cNvPr id="5" name="Picture 4" descr="Logo&#10;&#10;Description automatically generated">
            <a:extLst>
              <a:ext uri="{FF2B5EF4-FFF2-40B4-BE49-F238E27FC236}">
                <a16:creationId xmlns:a16="http://schemas.microsoft.com/office/drawing/2014/main" id="{3FCC55B0-104A-40F1-919B-F35F6E269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7669" y="-9467"/>
            <a:ext cx="1701319" cy="1230255"/>
          </a:xfrm>
          <a:prstGeom prst="rect">
            <a:avLst/>
          </a:prstGeom>
        </p:spPr>
      </p:pic>
      <p:grpSp>
        <p:nvGrpSpPr>
          <p:cNvPr id="24" name="Group 23">
            <a:extLst>
              <a:ext uri="{FF2B5EF4-FFF2-40B4-BE49-F238E27FC236}">
                <a16:creationId xmlns:a16="http://schemas.microsoft.com/office/drawing/2014/main" id="{9245FEEE-DBAE-4C0B-AEC4-B84B931B69DC}"/>
              </a:ext>
            </a:extLst>
          </p:cNvPr>
          <p:cNvGrpSpPr/>
          <p:nvPr/>
        </p:nvGrpSpPr>
        <p:grpSpPr>
          <a:xfrm>
            <a:off x="51575" y="1197615"/>
            <a:ext cx="2946843" cy="5147568"/>
            <a:chOff x="19358" y="1200695"/>
            <a:chExt cx="2290080" cy="5007532"/>
          </a:xfrm>
        </p:grpSpPr>
        <p:sp>
          <p:nvSpPr>
            <p:cNvPr id="17" name="TextBox 16">
              <a:extLst>
                <a:ext uri="{FF2B5EF4-FFF2-40B4-BE49-F238E27FC236}">
                  <a16:creationId xmlns:a16="http://schemas.microsoft.com/office/drawing/2014/main" id="{4CEA5AAC-0C72-49E4-8396-EC721BCE1B67}"/>
                </a:ext>
              </a:extLst>
            </p:cNvPr>
            <p:cNvSpPr txBox="1"/>
            <p:nvPr/>
          </p:nvSpPr>
          <p:spPr>
            <a:xfrm>
              <a:off x="59438" y="1223155"/>
              <a:ext cx="2250000" cy="4985072"/>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r>
                <a:rPr lang="en-US" sz="900" b="1" dirty="0">
                  <a:latin typeface="Dubai" panose="020B0503030403030204" pitchFamily="34" charset="-78"/>
                  <a:cs typeface="Dubai" panose="020B0503030403030204" pitchFamily="34" charset="-78"/>
                </a:rPr>
                <a:t>General</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Airport: This luxury private island retreat is only accessible by a 30 minute helicopter flight from </a:t>
              </a:r>
              <a:r>
                <a:rPr lang="en-US" sz="900" dirty="0" err="1">
                  <a:effectLst/>
                  <a:latin typeface="Dubai" panose="020B0503030403030204" pitchFamily="34" charset="-78"/>
                  <a:ea typeface="Times New Roman" panose="02020603050405020304" pitchFamily="18" charset="0"/>
                  <a:cs typeface="Dubai" panose="020B0503030403030204" pitchFamily="34" charset="-78"/>
                </a:rPr>
                <a:t>Arrachart</a:t>
              </a:r>
              <a:r>
                <a:rPr lang="en-US" sz="900" dirty="0">
                  <a:effectLst/>
                  <a:latin typeface="Dubai" panose="020B0503030403030204" pitchFamily="34" charset="-78"/>
                  <a:ea typeface="Times New Roman" panose="02020603050405020304" pitchFamily="18" charset="0"/>
                  <a:cs typeface="Dubai" panose="020B0503030403030204" pitchFamily="34" charset="-78"/>
                </a:rPr>
                <a:t> Airport (formerly Diego Suarez Airport) or 60 minutes from Nosy Be Airport in Madagascar</a:t>
              </a: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Local Time: GMT +3 hours</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Currency: Malagasy Ariary  </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Travel information: Mauritius is approximately 14 hours flight from </a:t>
              </a:r>
              <a:r>
                <a:rPr lang="en-US" sz="900" dirty="0">
                  <a:latin typeface="Dubai" panose="020B0503030403030204" pitchFamily="34" charset="-78"/>
                  <a:ea typeface="Times New Roman" panose="02020603050405020304" pitchFamily="18" charset="0"/>
                  <a:cs typeface="Dubai" panose="020B0503030403030204" pitchFamily="34" charset="-78"/>
                </a:rPr>
                <a:t>U</a:t>
              </a:r>
              <a:r>
                <a:rPr lang="en-US" sz="900" dirty="0">
                  <a:effectLst/>
                  <a:latin typeface="Dubai" panose="020B0503030403030204" pitchFamily="34" charset="-78"/>
                  <a:ea typeface="Times New Roman" panose="02020603050405020304" pitchFamily="18" charset="0"/>
                  <a:cs typeface="Dubai" panose="020B0503030403030204" pitchFamily="34" charset="-78"/>
                </a:rPr>
                <a:t>K</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Best time to go: April-December </a:t>
              </a: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Religion: </a:t>
              </a:r>
              <a:r>
                <a:rPr lang="en-US" sz="900" dirty="0">
                  <a:latin typeface="Dubai" panose="020B0503030403030204" pitchFamily="34" charset="-78"/>
                  <a:ea typeface="Times New Roman" panose="02020603050405020304" pitchFamily="18" charset="0"/>
                  <a:cs typeface="Dubai" panose="020B0503030403030204" pitchFamily="34" charset="-78"/>
                </a:rPr>
                <a:t>Christianity	</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Transport: The island is a sanctuary accessible only by helicopter</a:t>
              </a:r>
            </a:p>
            <a:p>
              <a:pPr lvl="0" algn="just">
                <a:buSzPts val="1000"/>
                <a:tabLst>
                  <a:tab pos="457200" algn="l"/>
                </a:tabLst>
              </a:pPr>
              <a:endParaRPr lang="en-US" sz="900" b="1" dirty="0">
                <a:latin typeface="Dubai" panose="020B0503030403030204" pitchFamily="34" charset="-78"/>
                <a:cs typeface="Dubai" panose="020B0503030403030204" pitchFamily="34" charset="-78"/>
              </a:endParaRPr>
            </a:p>
            <a:p>
              <a:pPr lvl="0" algn="just">
                <a:buSzPts val="1000"/>
                <a:tabLst>
                  <a:tab pos="457200" algn="l"/>
                </a:tabLst>
              </a:pPr>
              <a:r>
                <a:rPr lang="en-US" sz="900" dirty="0">
                  <a:latin typeface="Dubai" panose="020B0503030403030204" pitchFamily="34" charset="-78"/>
                  <a:cs typeface="Dubai" panose="020B0503030403030204" pitchFamily="34" charset="-78"/>
                </a:rPr>
                <a:t>Dress code: Casual.  Mostly beach and pool wear</a:t>
              </a:r>
            </a:p>
          </p:txBody>
        </p:sp>
        <p:pic>
          <p:nvPicPr>
            <p:cNvPr id="9" name="Picture 8">
              <a:extLst>
                <a:ext uri="{FF2B5EF4-FFF2-40B4-BE49-F238E27FC236}">
                  <a16:creationId xmlns:a16="http://schemas.microsoft.com/office/drawing/2014/main" id="{FF50A2BD-E5D7-4879-AC89-CCDF8A4BD59A}"/>
                </a:ext>
              </a:extLst>
            </p:cNvPr>
            <p:cNvPicPr>
              <a:picLocks noChangeAspect="1"/>
            </p:cNvPicPr>
            <p:nvPr/>
          </p:nvPicPr>
          <p:blipFill>
            <a:blip r:embed="rId3" cstate="print">
              <a:extLst>
                <a:ext uri="{28A0092B-C50C-407E-A947-70E740481C1C}">
                  <a14:useLocalDpi xmlns:a14="http://schemas.microsoft.com/office/drawing/2010/main" val="0"/>
                </a:ext>
              </a:extLst>
            </a:blip>
            <a:srcRect t="3895" b="3895"/>
            <a:stretch/>
          </p:blipFill>
          <p:spPr>
            <a:xfrm>
              <a:off x="19358" y="1200695"/>
              <a:ext cx="2250000" cy="1731408"/>
            </a:xfrm>
            <a:prstGeom prst="rect">
              <a:avLst/>
            </a:prstGeom>
            <a:ln>
              <a:noFill/>
            </a:ln>
            <a:effectLst>
              <a:softEdge rad="112500"/>
            </a:effectLst>
          </p:spPr>
        </p:pic>
      </p:grpSp>
      <p:grpSp>
        <p:nvGrpSpPr>
          <p:cNvPr id="44" name="Group 43">
            <a:extLst>
              <a:ext uri="{FF2B5EF4-FFF2-40B4-BE49-F238E27FC236}">
                <a16:creationId xmlns:a16="http://schemas.microsoft.com/office/drawing/2014/main" id="{7ABEF9AC-D352-427D-B106-0275C04F4B55}"/>
              </a:ext>
            </a:extLst>
          </p:cNvPr>
          <p:cNvGrpSpPr/>
          <p:nvPr/>
        </p:nvGrpSpPr>
        <p:grpSpPr>
          <a:xfrm>
            <a:off x="6206462" y="1196696"/>
            <a:ext cx="2923757" cy="5655394"/>
            <a:chOff x="5991299" y="1196696"/>
            <a:chExt cx="2923757" cy="5655394"/>
          </a:xfrm>
        </p:grpSpPr>
        <p:sp>
          <p:nvSpPr>
            <p:cNvPr id="13" name="TextBox 12" descr=" tur">
              <a:extLst>
                <a:ext uri="{FF2B5EF4-FFF2-40B4-BE49-F238E27FC236}">
                  <a16:creationId xmlns:a16="http://schemas.microsoft.com/office/drawing/2014/main" id="{CADCEFE3-63FB-47EC-A44A-A3FF195D255A}"/>
                </a:ext>
              </a:extLst>
            </p:cNvPr>
            <p:cNvSpPr txBox="1"/>
            <p:nvPr/>
          </p:nvSpPr>
          <p:spPr>
            <a:xfrm>
              <a:off x="5991299" y="1196696"/>
              <a:ext cx="2923757" cy="5655394"/>
            </a:xfrm>
            <a:prstGeom prst="rect">
              <a:avLst/>
            </a:prstGeom>
            <a:noFill/>
          </p:spPr>
          <p:txBody>
            <a:bodyPr wrap="square" rtlCol="0">
              <a:spAutoFit/>
            </a:bodyPr>
            <a:lstStyle/>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1050" b="1" dirty="0">
                <a:latin typeface="Abadi" panose="020B0604020104020204" pitchFamily="34" charset="0"/>
              </a:endParaRPr>
            </a:p>
            <a:p>
              <a:endParaRPr lang="en-US" sz="900" b="1" dirty="0">
                <a:latin typeface="Arial" panose="020B0604020202020204" pitchFamily="34" charset="0"/>
                <a:cs typeface="Arial" panose="020B0604020202020204" pitchFamily="34" charset="0"/>
              </a:endParaRPr>
            </a:p>
            <a:p>
              <a:r>
                <a:rPr lang="en-US" sz="900" b="1" dirty="0">
                  <a:latin typeface="Dubai" panose="020B0503030403030204" pitchFamily="34" charset="-78"/>
                  <a:cs typeface="Dubai" panose="020B0503030403030204" pitchFamily="34" charset="-78"/>
                </a:rPr>
                <a:t>Must do’s</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Hop on a quad bike (ATV) to explore the island from top to toe. </a:t>
              </a:r>
              <a:r>
                <a:rPr kumimoji="0" lang="en-US" sz="900" b="0" i="0" u="none" strike="noStrike" kern="1200" cap="none" spc="0" normalizeH="0" baseline="0" noProof="0" dirty="0" err="1">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Miavana</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 is 5km long by 2km wide, with 10 square </a:t>
              </a:r>
              <a:r>
                <a:rPr kumimoji="0" lang="en-US" sz="900" b="0" i="0" u="none" strike="noStrike" kern="1200" cap="none" spc="0" normalizeH="0" baseline="0" noProof="0" dirty="0" err="1">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kilometres</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 of land to explore. Pass through a local village and stop off at the Lighthouse, which offers spectacular 360-degree views across the archipelago to the mountains on Madagascar’s mainland</a:t>
              </a: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R="0" lvl="0" algn="l" defTabSz="914400" rtl="0" eaLnBrk="1" fontAlgn="auto" latinLnBrk="0" hangingPunct="1">
                <a:lnSpc>
                  <a:spcPct val="100000"/>
                </a:lnSpc>
                <a:spcBef>
                  <a:spcPts val="0"/>
                </a:spcBef>
                <a:spcAft>
                  <a:spcPts val="0"/>
                </a:spcAft>
                <a:buClrTx/>
                <a:buSzPts val="1000"/>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Understand the complexities of vanilla production at one of the world’s premier plantations. Vanilla is a fascinating product and Madagascar is the world’s largest producer of this valuable crop </a:t>
              </a:r>
            </a:p>
            <a:p>
              <a:pPr marL="171450" indent="-171450" algn="just">
                <a:buFont typeface="Symbol" panose="05050102010706020507" pitchFamily="18" charset="2"/>
                <a:buChar char="~"/>
              </a:pPr>
              <a:endPar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Meet </a:t>
              </a:r>
              <a:r>
                <a:rPr kumimoji="0" lang="en-US" sz="900" b="0" i="0" u="none" strike="noStrike" kern="1200" cap="none" spc="0" normalizeH="0" baseline="0" noProof="0" dirty="0" err="1">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Miavana’s</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 resident population of Crowned Lemurs while trekking through pristine forests</a:t>
              </a:r>
            </a:p>
            <a:p>
              <a:pPr marL="171450" indent="-171450" algn="just">
                <a:buFont typeface="Symbol" panose="05050102010706020507" pitchFamily="18" charset="2"/>
                <a:buChar cha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December to April is sea turtle nesting and hatching season</a:t>
              </a:r>
            </a:p>
            <a:p>
              <a:pPr marL="171450" indent="-171450" algn="just">
                <a:buFont typeface="Symbol" panose="05050102010706020507" pitchFamily="18" charset="2"/>
                <a:buChar cha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From June to September spot dolphins and migrating humpback whales as you gaze out over the Indian Ocean</a:t>
              </a: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endParaRPr kumimoji="0" lang="en-US" sz="900" b="0" i="0" u="none" strike="noStrike" kern="1200" cap="none" spc="0" normalizeH="0" baseline="0" noProof="0" dirty="0">
                <a:ln>
                  <a:noFill/>
                </a:ln>
                <a:solidFill>
                  <a:prstClr val="black"/>
                </a:solidFill>
                <a:effectLst/>
                <a:uLnTx/>
                <a:uFillTx/>
                <a:latin typeface="Abadi" panose="020B0604020104020204" pitchFamily="34" charset="0"/>
                <a:ea typeface="Times New Roman" panose="02020603050405020304" pitchFamily="18" charset="0"/>
                <a:cs typeface="Times New Roman" panose="02020603050405020304" pitchFamily="18" charset="0"/>
              </a:endParaRPr>
            </a:p>
            <a:p>
              <a:pPr algn="just"/>
              <a:endParaRPr kumimoji="0" lang="en-US" sz="900" b="0" i="0" u="none" strike="noStrike" kern="1200" cap="none" spc="0" normalizeH="0" baseline="0" noProof="0" dirty="0">
                <a:ln>
                  <a:noFill/>
                </a:ln>
                <a:solidFill>
                  <a:prstClr val="black"/>
                </a:solidFill>
                <a:effectLst/>
                <a:uLnTx/>
                <a:uFillTx/>
                <a:latin typeface="Abadi" panose="020B0604020104020204" pitchFamily="34" charset="0"/>
                <a:ea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4A07360E-2BA3-4C48-9A2C-C4D1F10A71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79411" y="1302741"/>
              <a:ext cx="2592417" cy="1857709"/>
            </a:xfrm>
            <a:prstGeom prst="rect">
              <a:avLst/>
            </a:prstGeom>
            <a:ln>
              <a:noFill/>
            </a:ln>
            <a:effectLst>
              <a:softEdge rad="112500"/>
            </a:effectLst>
          </p:spPr>
        </p:pic>
      </p:grpSp>
      <p:grpSp>
        <p:nvGrpSpPr>
          <p:cNvPr id="3" name="Group 2">
            <a:extLst>
              <a:ext uri="{FF2B5EF4-FFF2-40B4-BE49-F238E27FC236}">
                <a16:creationId xmlns:a16="http://schemas.microsoft.com/office/drawing/2014/main" id="{80115AD8-F100-479A-AAB9-786BF702C76C}"/>
              </a:ext>
            </a:extLst>
          </p:cNvPr>
          <p:cNvGrpSpPr/>
          <p:nvPr/>
        </p:nvGrpSpPr>
        <p:grpSpPr>
          <a:xfrm>
            <a:off x="9130219" y="1298175"/>
            <a:ext cx="2895269" cy="5304127"/>
            <a:chOff x="9199714" y="1239678"/>
            <a:chExt cx="2895269" cy="5304127"/>
          </a:xfrm>
        </p:grpSpPr>
        <p:sp>
          <p:nvSpPr>
            <p:cNvPr id="29" name="TextBox 28">
              <a:extLst>
                <a:ext uri="{FF2B5EF4-FFF2-40B4-BE49-F238E27FC236}">
                  <a16:creationId xmlns:a16="http://schemas.microsoft.com/office/drawing/2014/main" id="{8780621C-85FC-42E0-AF8F-0F881A06B02E}"/>
                </a:ext>
              </a:extLst>
            </p:cNvPr>
            <p:cNvSpPr txBox="1"/>
            <p:nvPr/>
          </p:nvSpPr>
          <p:spPr>
            <a:xfrm>
              <a:off x="9199714" y="1557825"/>
              <a:ext cx="2895269" cy="4985980"/>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rial" panose="020B0604020202020204" pitchFamily="34" charset="0"/>
                <a:cs typeface="Arial" panose="020B0604020202020204" pitchFamily="34" charset="0"/>
              </a:endParaRPr>
            </a:p>
            <a:p>
              <a:pPr algn="just"/>
              <a:endParaRPr lang="en-US" sz="900" b="1" dirty="0">
                <a:latin typeface="Arial" panose="020B0604020202020204" pitchFamily="34" charset="0"/>
                <a:cs typeface="Arial" panose="020B0604020202020204" pitchFamily="34" charset="0"/>
              </a:endParaRPr>
            </a:p>
            <a:p>
              <a:pPr algn="just"/>
              <a:r>
                <a:rPr lang="en-US" sz="900" b="1" dirty="0" err="1">
                  <a:latin typeface="Dubai" panose="020B0503030403030204" pitchFamily="34" charset="-78"/>
                  <a:cs typeface="Dubai" panose="020B0503030403030204" pitchFamily="34" charset="-78"/>
                </a:rPr>
                <a:t>Miavana</a:t>
              </a:r>
              <a:r>
                <a:rPr lang="en-US" sz="900" b="1" dirty="0">
                  <a:latin typeface="Dubai" panose="020B0503030403030204" pitchFamily="34" charset="-78"/>
                  <a:cs typeface="Dubai" panose="020B0503030403030204" pitchFamily="34" charset="-78"/>
                </a:rPr>
                <a:t> by Time &amp; Tide</a:t>
              </a:r>
            </a:p>
            <a:p>
              <a:pPr lvl="0"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Miavana</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is a haven of luxury </a:t>
              </a: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located on the largest island in a secluded archipelago off the northeastern coast of Madagascar. Th</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e resort brings together world class luxury in a world of rare wildlife and extraordinary landscapes</a:t>
              </a:r>
            </a:p>
            <a:p>
              <a:pPr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The intimate resort offers </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8 one-bedroom villas, 4 two-bedroom villas and 2 three-bedroom villas.  Each with an oceanfront verandah, floor-to-ceiling retractable glass windows, spacious lounge, dining area, a kitchenette and personal bar</a:t>
              </a:r>
            </a:p>
            <a:p>
              <a:pPr marL="171450" indent="-171450" algn="just">
                <a:buSzPts val="1000"/>
                <a:buFont typeface="Symbol" panose="05050102010706020507" pitchFamily="18" charset="2"/>
                <a:buChar char="~"/>
                <a:tabLst>
                  <a:tab pos="457200" algn="l"/>
                </a:tabLst>
              </a:pP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Each villa also offers 24 x 7 butler service, eco-cooled sleeping spaces, indoor and outdoor showers and soaking tubs overlooking the ocean</a:t>
              </a:r>
            </a:p>
            <a:p>
              <a:pPr marL="171450" indent="-171450" algn="just">
                <a:buSzPts val="1000"/>
                <a:buFont typeface="Symbol" panose="05050102010706020507" pitchFamily="18" charset="2"/>
                <a:buChar char="~"/>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indent="-171450" algn="just">
                <a:buSzPts val="1000"/>
                <a:buFont typeface="Symbol" panose="05050102010706020507" pitchFamily="18" charset="2"/>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At The Piazza, with views overlooking the beach, the mountains and beyond, dine, sip a </a:t>
              </a: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cocktail at sunset and</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relax in an array of spaces to suit your every need </a:t>
              </a:r>
              <a:endPar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endParaRPr>
            </a:p>
            <a:p>
              <a:pPr algn="just">
                <a:buSzPts val="1000"/>
                <a:tabLst>
                  <a:tab pos="457200" algn="l"/>
                </a:tabLst>
              </a:pPr>
              <a:endParaRPr lang="en-US" sz="900" dirty="0">
                <a:solidFill>
                  <a:schemeClr val="tx1">
                    <a:alpha val="99000"/>
                  </a:schemeClr>
                </a:solidFill>
                <a:effectLst/>
                <a:latin typeface="Arial" panose="020B0604020202020204" pitchFamily="34" charset="0"/>
                <a:ea typeface="Times New Roman" panose="02020603050405020304" pitchFamily="18" charset="0"/>
                <a:cs typeface="Arial" panose="020B0604020202020204" pitchFamily="34" charset="0"/>
              </a:endParaRPr>
            </a:p>
            <a:p>
              <a:pPr lvl="0" algn="just">
                <a:buSzPts val="1000"/>
                <a:tabLst>
                  <a:tab pos="457200" algn="l"/>
                </a:tabLst>
              </a:pPr>
              <a:endParaRPr lang="en-US" sz="900" dirty="0">
                <a:solidFill>
                  <a:schemeClr val="tx1">
                    <a:alpha val="99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2" name="Picture 31">
              <a:extLst>
                <a:ext uri="{FF2B5EF4-FFF2-40B4-BE49-F238E27FC236}">
                  <a16:creationId xmlns:a16="http://schemas.microsoft.com/office/drawing/2014/main" id="{882752A5-A988-435F-8DE7-C93932DA0F8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424905" y="1239678"/>
              <a:ext cx="2487176" cy="1679267"/>
            </a:xfrm>
            <a:prstGeom prst="rect">
              <a:avLst/>
            </a:prstGeom>
            <a:ln>
              <a:noFill/>
            </a:ln>
            <a:effectLst>
              <a:softEdge rad="112500"/>
            </a:effectLst>
          </p:spPr>
        </p:pic>
      </p:grpSp>
      <p:sp>
        <p:nvSpPr>
          <p:cNvPr id="15" name="TextBox 14">
            <a:extLst>
              <a:ext uri="{FF2B5EF4-FFF2-40B4-BE49-F238E27FC236}">
                <a16:creationId xmlns:a16="http://schemas.microsoft.com/office/drawing/2014/main" id="{EE2A53A6-1EF2-41C3-A385-856994853F67}"/>
              </a:ext>
            </a:extLst>
          </p:cNvPr>
          <p:cNvSpPr txBox="1"/>
          <p:nvPr/>
        </p:nvSpPr>
        <p:spPr>
          <a:xfrm>
            <a:off x="3298400" y="1029209"/>
            <a:ext cx="2674014" cy="5401479"/>
          </a:xfrm>
          <a:prstGeom prst="rect">
            <a:avLst/>
          </a:prstGeom>
          <a:noFill/>
        </p:spPr>
        <p:txBody>
          <a:bodyPr wrap="square" rtlCol="0">
            <a:spAutoFit/>
          </a:bodyPr>
          <a:lstStyle/>
          <a:p>
            <a:pPr algn="just"/>
            <a:endParaRPr lang="en-US" sz="1200" b="1" dirty="0">
              <a:latin typeface="Dubai" panose="020B0503030403030204" pitchFamily="34" charset="-78"/>
              <a:cs typeface="Dubai" panose="020B0503030403030204" pitchFamily="34" charset="-78"/>
            </a:endParaRPr>
          </a:p>
          <a:p>
            <a:pPr algn="just"/>
            <a:endParaRPr lang="en-US" sz="1200" b="1" dirty="0">
              <a:latin typeface="Dubai" panose="020B0503030403030204" pitchFamily="34" charset="-78"/>
              <a:cs typeface="Dubai" panose="020B0503030403030204" pitchFamily="34" charset="-78"/>
            </a:endParaRPr>
          </a:p>
          <a:p>
            <a:pPr algn="just"/>
            <a:endParaRPr lang="en-US" sz="1200" b="1" dirty="0">
              <a:latin typeface="Dubai" panose="020B0503030403030204" pitchFamily="34" charset="-78"/>
              <a:cs typeface="Dubai" panose="020B0503030403030204" pitchFamily="34" charset="-78"/>
            </a:endParaRPr>
          </a:p>
          <a:p>
            <a:pPr algn="just"/>
            <a:endParaRPr lang="en-US" sz="1200" b="1" dirty="0">
              <a:latin typeface="Dubai" panose="020B0503030403030204" pitchFamily="34" charset="-78"/>
              <a:cs typeface="Dubai" panose="020B0503030403030204" pitchFamily="34" charset="-78"/>
            </a:endParaRPr>
          </a:p>
          <a:p>
            <a:pPr algn="just"/>
            <a:endParaRPr lang="en-US" sz="1200" b="1" dirty="0">
              <a:latin typeface="Dubai" panose="020B0503030403030204" pitchFamily="34" charset="-78"/>
              <a:cs typeface="Dubai" panose="020B0503030403030204" pitchFamily="34" charset="-78"/>
            </a:endParaRPr>
          </a:p>
          <a:p>
            <a:pPr algn="just"/>
            <a:endParaRPr lang="en-US" sz="1200" b="1" dirty="0">
              <a:latin typeface="Dubai" panose="020B0503030403030204" pitchFamily="34" charset="-78"/>
              <a:cs typeface="Dubai" panose="020B0503030403030204" pitchFamily="34" charset="-78"/>
            </a:endParaRPr>
          </a:p>
          <a:p>
            <a:pPr algn="just"/>
            <a:endParaRPr lang="en-US" sz="12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Experiences	</a:t>
            </a:r>
          </a:p>
          <a:p>
            <a:pPr algn="just"/>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For land-lovers and nature enthusiasts</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Guided treks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Wildlife experiences</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From up above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Helicopter tours</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On the water</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Snorkeling, scuba diving, fishing, boating</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Stand-up paddle boarding, kayaking, kite boarding, wake boarding and water skiing</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For the family</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Activities available for kids include treasure hunts, scavenger hunt, local games of </a:t>
            </a:r>
            <a:r>
              <a:rPr lang="en-US" sz="900" dirty="0" err="1">
                <a:latin typeface="Dubai" panose="020B0503030403030204" pitchFamily="34" charset="-78"/>
                <a:ea typeface="Times New Roman" panose="02020603050405020304" pitchFamily="18" charset="0"/>
                <a:cs typeface="Dubai" panose="020B0503030403030204" pitchFamily="34" charset="-78"/>
              </a:rPr>
              <a:t>petanque</a:t>
            </a:r>
            <a:r>
              <a:rPr lang="en-US" sz="900" dirty="0">
                <a:latin typeface="Dubai" panose="020B0503030403030204" pitchFamily="34" charset="-78"/>
                <a:ea typeface="Times New Roman" panose="02020603050405020304" pitchFamily="18" charset="0"/>
                <a:cs typeface="Dubai" panose="020B0503030403030204" pitchFamily="34" charset="-78"/>
              </a:rPr>
              <a:t>, PADI Bubblemaker, kids fishing</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Adventure lovers</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Quad biking</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Bicycling</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Trekking </a:t>
            </a:r>
            <a:endParaRPr lang="en-US" sz="1200" dirty="0">
              <a:latin typeface="Dubai" panose="020B0503030403030204" pitchFamily="34" charset="-78"/>
              <a:cs typeface="Dubai" panose="020B0503030403030204" pitchFamily="34" charset="-78"/>
            </a:endParaRPr>
          </a:p>
        </p:txBody>
      </p:sp>
      <p:pic>
        <p:nvPicPr>
          <p:cNvPr id="6" name="Picture 5">
            <a:extLst>
              <a:ext uri="{FF2B5EF4-FFF2-40B4-BE49-F238E27FC236}">
                <a16:creationId xmlns:a16="http://schemas.microsoft.com/office/drawing/2014/main" id="{95852541-2891-4BD0-ABE1-6F3418D12F53}"/>
              </a:ext>
            </a:extLst>
          </p:cNvPr>
          <p:cNvPicPr>
            <a:picLocks noChangeAspect="1"/>
          </p:cNvPicPr>
          <p:nvPr/>
        </p:nvPicPr>
        <p:blipFill>
          <a:blip r:embed="rId6" cstate="print">
            <a:extLst>
              <a:ext uri="{28A0092B-C50C-407E-A947-70E740481C1C}">
                <a14:useLocalDpi xmlns:a14="http://schemas.microsoft.com/office/drawing/2010/main" val="0"/>
              </a:ext>
            </a:extLst>
          </a:blip>
          <a:srcRect l="9768" r="9768"/>
          <a:stretch/>
        </p:blipFill>
        <p:spPr>
          <a:xfrm>
            <a:off x="3244524" y="1298175"/>
            <a:ext cx="2803322" cy="1679267"/>
          </a:xfrm>
          <a:prstGeom prst="rect">
            <a:avLst/>
          </a:prstGeom>
        </p:spPr>
      </p:pic>
    </p:spTree>
    <p:extLst>
      <p:ext uri="{BB962C8B-B14F-4D97-AF65-F5344CB8AC3E}">
        <p14:creationId xmlns:p14="http://schemas.microsoft.com/office/powerpoint/2010/main" val="19417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7F41-32A9-43AD-AB94-4F5B84748BE7}"/>
              </a:ext>
            </a:extLst>
          </p:cNvPr>
          <p:cNvSpPr>
            <a:spLocks noGrp="1"/>
          </p:cNvSpPr>
          <p:nvPr>
            <p:ph type="title" idx="4294967295"/>
          </p:nvPr>
        </p:nvSpPr>
        <p:spPr>
          <a:xfrm>
            <a:off x="0" y="0"/>
            <a:ext cx="12192000" cy="1220788"/>
          </a:xfrm>
          <a:solidFill>
            <a:schemeClr val="bg1">
              <a:lumMod val="85000"/>
            </a:schemeClr>
          </a:solidFill>
        </p:spPr>
        <p:txBody>
          <a:bodyPr vert="horz" lIns="91440" tIns="45720" rIns="91440" bIns="45720" rtlCol="0" anchor="ctr">
            <a:normAutofit/>
          </a:bodyPr>
          <a:lstStyle/>
          <a:p>
            <a:r>
              <a:rPr lang="en-US" b="1" cap="small" dirty="0">
                <a:latin typeface="Dubai" panose="020B0503030403030204" pitchFamily="34" charset="-78"/>
                <a:cs typeface="Dubai" panose="020B0503030403030204" pitchFamily="34" charset="-78"/>
              </a:rPr>
              <a:t> Destination Seychelles </a:t>
            </a:r>
          </a:p>
        </p:txBody>
      </p:sp>
      <p:pic>
        <p:nvPicPr>
          <p:cNvPr id="5" name="Picture 4" descr="Logo&#10;&#10;Description automatically generated">
            <a:extLst>
              <a:ext uri="{FF2B5EF4-FFF2-40B4-BE49-F238E27FC236}">
                <a16:creationId xmlns:a16="http://schemas.microsoft.com/office/drawing/2014/main" id="{3FCC55B0-104A-40F1-919B-F35F6E269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7669" y="-9467"/>
            <a:ext cx="1701319" cy="1230255"/>
          </a:xfrm>
          <a:prstGeom prst="rect">
            <a:avLst/>
          </a:prstGeom>
        </p:spPr>
      </p:pic>
      <p:grpSp>
        <p:nvGrpSpPr>
          <p:cNvPr id="24" name="Group 23">
            <a:extLst>
              <a:ext uri="{FF2B5EF4-FFF2-40B4-BE49-F238E27FC236}">
                <a16:creationId xmlns:a16="http://schemas.microsoft.com/office/drawing/2014/main" id="{9245FEEE-DBAE-4C0B-AEC4-B84B931B69DC}"/>
              </a:ext>
            </a:extLst>
          </p:cNvPr>
          <p:cNvGrpSpPr/>
          <p:nvPr/>
        </p:nvGrpSpPr>
        <p:grpSpPr>
          <a:xfrm>
            <a:off x="103378" y="1196696"/>
            <a:ext cx="2940482" cy="5009068"/>
            <a:chOff x="24301" y="1200695"/>
            <a:chExt cx="2285137" cy="4872799"/>
          </a:xfrm>
        </p:grpSpPr>
        <p:sp>
          <p:nvSpPr>
            <p:cNvPr id="17" name="TextBox 16">
              <a:extLst>
                <a:ext uri="{FF2B5EF4-FFF2-40B4-BE49-F238E27FC236}">
                  <a16:creationId xmlns:a16="http://schemas.microsoft.com/office/drawing/2014/main" id="{4CEA5AAC-0C72-49E4-8396-EC721BCE1B67}"/>
                </a:ext>
              </a:extLst>
            </p:cNvPr>
            <p:cNvSpPr txBox="1"/>
            <p:nvPr/>
          </p:nvSpPr>
          <p:spPr>
            <a:xfrm>
              <a:off x="59438" y="1223155"/>
              <a:ext cx="2250000" cy="4850339"/>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r>
                <a:rPr lang="en-US" sz="900" b="1" dirty="0">
                  <a:latin typeface="Dubai" panose="020B0503030403030204" pitchFamily="34" charset="-78"/>
                  <a:cs typeface="Dubai" panose="020B0503030403030204" pitchFamily="34" charset="-78"/>
                </a:rPr>
                <a:t>General</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Airport: </a:t>
              </a:r>
              <a:r>
                <a:rPr lang="fr-FR" sz="900" dirty="0">
                  <a:effectLst/>
                  <a:latin typeface="Dubai" panose="020B0503030403030204" pitchFamily="34" charset="-78"/>
                  <a:ea typeface="Times New Roman" panose="02020603050405020304" pitchFamily="18" charset="0"/>
                  <a:cs typeface="Dubai" panose="020B0503030403030204" pitchFamily="34" charset="-78"/>
                </a:rPr>
                <a:t>Seychelles International Airport Aéroport de la Pointe Larue</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Local Time: GMT +4 hours</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Currency: Seychellois Rupee</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Travel information: Seychelles is approximately 10 hours flight from </a:t>
              </a:r>
              <a:r>
                <a:rPr lang="en-US" sz="900" dirty="0">
                  <a:latin typeface="Dubai" panose="020B0503030403030204" pitchFamily="34" charset="-78"/>
                  <a:ea typeface="Times New Roman" panose="02020603050405020304" pitchFamily="18" charset="0"/>
                  <a:cs typeface="Dubai" panose="020B0503030403030204" pitchFamily="34" charset="-78"/>
                </a:rPr>
                <a:t>U</a:t>
              </a:r>
              <a:r>
                <a:rPr lang="en-US" sz="900" dirty="0">
                  <a:effectLst/>
                  <a:latin typeface="Dubai" panose="020B0503030403030204" pitchFamily="34" charset="-78"/>
                  <a:ea typeface="Times New Roman" panose="02020603050405020304" pitchFamily="18" charset="0"/>
                  <a:cs typeface="Dubai" panose="020B0503030403030204" pitchFamily="34" charset="-78"/>
                </a:rPr>
                <a:t>K</a:t>
              </a:r>
            </a:p>
            <a:p>
              <a:pPr lvl="0" algn="just">
                <a:buSzPts val="1000"/>
                <a:tabLst>
                  <a:tab pos="457200" algn="l"/>
                </a:tabLst>
              </a:pP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Best time to go: </a:t>
              </a:r>
              <a:r>
                <a:rPr lang="en-US" sz="900" dirty="0">
                  <a:latin typeface="Dubai" panose="020B0503030403030204" pitchFamily="34" charset="-78"/>
                  <a:ea typeface="Times New Roman" panose="02020603050405020304" pitchFamily="18" charset="0"/>
                  <a:cs typeface="Dubai" panose="020B0503030403030204" pitchFamily="34" charset="-78"/>
                </a:rPr>
                <a:t>April-May  October-November</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Religion: </a:t>
              </a:r>
              <a:r>
                <a:rPr lang="en-US" sz="900" dirty="0">
                  <a:latin typeface="Dubai" panose="020B0503030403030204" pitchFamily="34" charset="-78"/>
                  <a:ea typeface="Times New Roman" panose="02020603050405020304" pitchFamily="18" charset="0"/>
                  <a:cs typeface="Dubai" panose="020B0503030403030204" pitchFamily="34" charset="-78"/>
                </a:rPr>
                <a:t>Christianity	</a:t>
              </a:r>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endParaRPr lang="en-US" sz="900" dirty="0">
                <a:latin typeface="Dubai" panose="020B0503030403030204" pitchFamily="34" charset="-78"/>
                <a:ea typeface="Times New Roman" panose="02020603050405020304" pitchFamily="18" charset="0"/>
                <a:cs typeface="Dubai" panose="020B0503030403030204" pitchFamily="34" charset="-78"/>
              </a:endParaRPr>
            </a:p>
            <a:p>
              <a:pPr lvl="0" algn="just">
                <a:buSzPts val="1000"/>
                <a:tabLst>
                  <a:tab pos="457200" algn="l"/>
                </a:tabLst>
              </a:pPr>
              <a:r>
                <a:rPr lang="en-US" sz="900" dirty="0">
                  <a:effectLst/>
                  <a:latin typeface="Dubai" panose="020B0503030403030204" pitchFamily="34" charset="-78"/>
                  <a:ea typeface="Times New Roman" panose="02020603050405020304" pitchFamily="18" charset="0"/>
                  <a:cs typeface="Dubai" panose="020B0503030403030204" pitchFamily="34" charset="-78"/>
                </a:rPr>
                <a:t>Transport: Car rental services are available in </a:t>
              </a:r>
              <a:r>
                <a:rPr lang="en-US" sz="900" dirty="0" err="1">
                  <a:effectLst/>
                  <a:latin typeface="Dubai" panose="020B0503030403030204" pitchFamily="34" charset="-78"/>
                  <a:ea typeface="Times New Roman" panose="02020603050405020304" pitchFamily="18" charset="0"/>
                  <a:cs typeface="Dubai" panose="020B0503030403030204" pitchFamily="34" charset="-78"/>
                </a:rPr>
                <a:t>Mahe</a:t>
              </a:r>
              <a:r>
                <a:rPr lang="en-US" sz="900" dirty="0">
                  <a:effectLst/>
                  <a:latin typeface="Dubai" panose="020B0503030403030204" pitchFamily="34" charset="-78"/>
                  <a:ea typeface="Times New Roman" panose="02020603050405020304" pitchFamily="18" charset="0"/>
                  <a:cs typeface="Dubai" panose="020B0503030403030204" pitchFamily="34" charset="-78"/>
                </a:rPr>
                <a:t> and Praslin.  From island to island it is necessary to organize transfers by boat or seaplane</a:t>
              </a:r>
            </a:p>
            <a:p>
              <a:pPr lvl="0" algn="just">
                <a:buSzPts val="1000"/>
                <a:tabLst>
                  <a:tab pos="457200" algn="l"/>
                </a:tabLst>
              </a:pPr>
              <a:endParaRPr lang="en-US" sz="900" b="1" dirty="0">
                <a:latin typeface="Dubai" panose="020B0503030403030204" pitchFamily="34" charset="-78"/>
                <a:cs typeface="Dubai" panose="020B0503030403030204" pitchFamily="34" charset="-78"/>
              </a:endParaRPr>
            </a:p>
            <a:p>
              <a:pPr lvl="0" algn="just">
                <a:buSzPts val="1000"/>
                <a:tabLst>
                  <a:tab pos="457200" algn="l"/>
                </a:tabLst>
              </a:pPr>
              <a:r>
                <a:rPr lang="en-US" sz="900" dirty="0">
                  <a:latin typeface="Dubai" panose="020B0503030403030204" pitchFamily="34" charset="-78"/>
                  <a:cs typeface="Dubai" panose="020B0503030403030204" pitchFamily="34" charset="-78"/>
                </a:rPr>
                <a:t>Dress code: Casual. Mostly beach and pool wear</a:t>
              </a:r>
            </a:p>
          </p:txBody>
        </p:sp>
        <p:pic>
          <p:nvPicPr>
            <p:cNvPr id="9" name="Picture 8">
              <a:extLst>
                <a:ext uri="{FF2B5EF4-FFF2-40B4-BE49-F238E27FC236}">
                  <a16:creationId xmlns:a16="http://schemas.microsoft.com/office/drawing/2014/main" id="{FF50A2BD-E5D7-4879-AC89-CCDF8A4BD59A}"/>
                </a:ext>
              </a:extLst>
            </p:cNvPr>
            <p:cNvPicPr>
              <a:picLocks noChangeAspect="1"/>
            </p:cNvPicPr>
            <p:nvPr/>
          </p:nvPicPr>
          <p:blipFill>
            <a:blip r:embed="rId3" cstate="print">
              <a:extLst>
                <a:ext uri="{28A0092B-C50C-407E-A947-70E740481C1C}">
                  <a14:useLocalDpi xmlns:a14="http://schemas.microsoft.com/office/drawing/2010/main" val="0"/>
                </a:ext>
              </a:extLst>
            </a:blip>
            <a:srcRect t="3829" b="3829"/>
            <a:stretch/>
          </p:blipFill>
          <p:spPr>
            <a:xfrm>
              <a:off x="24301" y="1200695"/>
              <a:ext cx="2250000" cy="1731408"/>
            </a:xfrm>
            <a:prstGeom prst="rect">
              <a:avLst/>
            </a:prstGeom>
            <a:ln>
              <a:noFill/>
            </a:ln>
            <a:effectLst>
              <a:softEdge rad="112500"/>
            </a:effectLst>
          </p:spPr>
        </p:pic>
      </p:grpSp>
      <p:grpSp>
        <p:nvGrpSpPr>
          <p:cNvPr id="44" name="Group 43">
            <a:extLst>
              <a:ext uri="{FF2B5EF4-FFF2-40B4-BE49-F238E27FC236}">
                <a16:creationId xmlns:a16="http://schemas.microsoft.com/office/drawing/2014/main" id="{7ABEF9AC-D352-427D-B106-0275C04F4B55}"/>
              </a:ext>
            </a:extLst>
          </p:cNvPr>
          <p:cNvGrpSpPr/>
          <p:nvPr/>
        </p:nvGrpSpPr>
        <p:grpSpPr>
          <a:xfrm>
            <a:off x="6213651" y="1191700"/>
            <a:ext cx="2923757" cy="5516895"/>
            <a:chOff x="5991299" y="1196696"/>
            <a:chExt cx="2923757" cy="5516895"/>
          </a:xfrm>
        </p:grpSpPr>
        <p:sp>
          <p:nvSpPr>
            <p:cNvPr id="13" name="TextBox 12" descr=" tur">
              <a:extLst>
                <a:ext uri="{FF2B5EF4-FFF2-40B4-BE49-F238E27FC236}">
                  <a16:creationId xmlns:a16="http://schemas.microsoft.com/office/drawing/2014/main" id="{CADCEFE3-63FB-47EC-A44A-A3FF195D255A}"/>
                </a:ext>
              </a:extLst>
            </p:cNvPr>
            <p:cNvSpPr txBox="1"/>
            <p:nvPr/>
          </p:nvSpPr>
          <p:spPr>
            <a:xfrm>
              <a:off x="5991299" y="1196696"/>
              <a:ext cx="2923757" cy="5516895"/>
            </a:xfrm>
            <a:prstGeom prst="rect">
              <a:avLst/>
            </a:prstGeom>
            <a:noFill/>
          </p:spPr>
          <p:txBody>
            <a:bodyPr wrap="square" rtlCol="0">
              <a:spAutoFit/>
            </a:bodyPr>
            <a:lstStyle/>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900" b="1" dirty="0">
                <a:latin typeface="Abadi" panose="020B0604020104020204" pitchFamily="34" charset="0"/>
              </a:endParaRPr>
            </a:p>
            <a:p>
              <a:endParaRPr lang="en-US" sz="1050" b="1" dirty="0">
                <a:latin typeface="Abadi" panose="020B0604020104020204" pitchFamily="34" charset="0"/>
              </a:endParaRPr>
            </a:p>
            <a:p>
              <a:endParaRPr lang="en-US" sz="900" b="1" dirty="0">
                <a:latin typeface="Dubai" panose="020B0503030403030204" pitchFamily="34" charset="-78"/>
                <a:cs typeface="Dubai" panose="020B0503030403030204" pitchFamily="34" charset="-78"/>
              </a:endParaRPr>
            </a:p>
            <a:p>
              <a:r>
                <a:rPr lang="en-US" sz="900" b="1" dirty="0">
                  <a:latin typeface="Dubai" panose="020B0503030403030204" pitchFamily="34" charset="-78"/>
                  <a:cs typeface="Dubai" panose="020B0503030403030204" pitchFamily="34" charset="-78"/>
                </a:rPr>
                <a:t>Must do’s</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endParaRPr>
            </a:p>
            <a:p>
              <a:pPr marL="171450" marR="0" lvl="0" indent="-17145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Visit the tiny town of Victoria on </a:t>
              </a:r>
              <a:r>
                <a:rPr kumimoji="0" lang="en-US" sz="900" b="0" i="0" u="none" strike="noStrike" kern="1200" cap="none" spc="0" normalizeH="0" baseline="0" noProof="0" dirty="0" err="1">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Mahe</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 Island, one of the world’s smallest capitals</a:t>
              </a:r>
            </a:p>
            <a:p>
              <a:pPr marR="0" lvl="0" algn="l" defTabSz="914400" rtl="0" eaLnBrk="1" fontAlgn="auto" latinLnBrk="0" hangingPunct="1">
                <a:lnSpc>
                  <a:spcPct val="100000"/>
                </a:lnSpc>
                <a:spcBef>
                  <a:spcPts val="0"/>
                </a:spcBef>
                <a:spcAft>
                  <a:spcPts val="0"/>
                </a:spcAft>
                <a:buClrTx/>
                <a:buSzPts val="1000"/>
                <a:tabLst>
                  <a:tab pos="457200" algn="l"/>
                </a:tabLst>
                <a:defRP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Go to La Digue’s coconut plantation, home to the stunning </a:t>
              </a:r>
              <a:r>
                <a:rPr lang="en-US" sz="900" dirty="0" err="1">
                  <a:latin typeface="Dubai" panose="020B0503030403030204" pitchFamily="34" charset="-78"/>
                  <a:ea typeface="Times New Roman" panose="02020603050405020304" pitchFamily="18" charset="0"/>
                  <a:cs typeface="Dubai" panose="020B0503030403030204" pitchFamily="34" charset="-78"/>
                </a:rPr>
                <a:t>Anse</a:t>
              </a:r>
              <a:r>
                <a:rPr lang="en-US" sz="900" dirty="0">
                  <a:latin typeface="Dubai" panose="020B0503030403030204" pitchFamily="34" charset="-78"/>
                  <a:ea typeface="Times New Roman" panose="02020603050405020304" pitchFamily="18" charset="0"/>
                  <a:cs typeface="Dubai" panose="020B0503030403030204" pitchFamily="34" charset="-78"/>
                </a:rPr>
                <a:t> Source </a:t>
              </a:r>
              <a:r>
                <a:rPr lang="en-US" sz="900" dirty="0" err="1">
                  <a:latin typeface="Dubai" panose="020B0503030403030204" pitchFamily="34" charset="-78"/>
                  <a:ea typeface="Times New Roman" panose="02020603050405020304" pitchFamily="18" charset="0"/>
                  <a:cs typeface="Dubai" panose="020B0503030403030204" pitchFamily="34" charset="-78"/>
                </a:rPr>
                <a:t>d’Argent</a:t>
              </a:r>
              <a:r>
                <a:rPr lang="en-US" sz="900" dirty="0">
                  <a:latin typeface="Dubai" panose="020B0503030403030204" pitchFamily="34" charset="-78"/>
                  <a:ea typeface="Times New Roman" panose="02020603050405020304" pitchFamily="18" charset="0"/>
                  <a:cs typeface="Dubai" panose="020B0503030403030204" pitchFamily="34" charset="-78"/>
                </a:rPr>
                <a:t> beach</a:t>
              </a:r>
            </a:p>
            <a:p>
              <a:pPr algn="just"/>
              <a:endPar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Meet giant tortoises on </a:t>
              </a:r>
              <a:r>
                <a:rPr kumimoji="0" lang="en-US" sz="900" b="0" i="0" u="none" strike="noStrike" kern="1200" cap="none" spc="0" normalizeH="0" baseline="0" noProof="0" dirty="0" err="1">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Curieuse</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 Island or Cousin Island</a:t>
              </a:r>
            </a:p>
            <a:p>
              <a:pPr algn="just"/>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rPr>
                <a:t>From September to December, watch </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baby Hawksbill sea turtles venture into the sea where they lay eggs in broad daylight! </a:t>
              </a:r>
            </a:p>
            <a:p>
              <a:pPr algn="just"/>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Take a boat trip around the islands the more popular ones being Cousin Island for its diverse wildlife, </a:t>
              </a:r>
              <a:r>
                <a:rPr kumimoji="0" lang="en-US" sz="900" b="0" i="0" u="none" strike="noStrike" kern="1200" cap="none" spc="0" normalizeH="0" baseline="0" noProof="0" dirty="0" err="1">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Curieuse</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 Island with magnificent mango forests and St. Pierre is popular for its snorkeling spots</a:t>
              </a:r>
            </a:p>
            <a:p>
              <a:pPr algn="just"/>
              <a:endPar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Explore the </a:t>
              </a:r>
              <a:r>
                <a:rPr kumimoji="0" lang="en-US" sz="900" b="0" i="0" u="none" strike="noStrike" kern="1200" cap="none" spc="0" normalizeH="0" baseline="0" noProof="0" dirty="0" err="1">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Vallée</a:t>
              </a: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 de Mai on Praslin, an ancient forest filled with Coco de Mer palms</a:t>
              </a:r>
            </a:p>
            <a:p>
              <a:pPr marL="171450" indent="-171450" algn="just">
                <a:buFont typeface="Symbol" panose="05050102010706020507" pitchFamily="18" charset="2"/>
                <a:buChar char="~"/>
              </a:pPr>
              <a:endParaRPr lang="en-US" sz="900" dirty="0">
                <a:solidFill>
                  <a:prstClr val="black"/>
                </a:solidFill>
                <a:latin typeface="Dubai" panose="020B0503030403030204" pitchFamily="34" charset="-78"/>
                <a:ea typeface="Times New Roman" panose="02020603050405020304" pitchFamily="18" charset="0"/>
                <a:cs typeface="Dubai" panose="020B0503030403030204" pitchFamily="34" charset="-78"/>
              </a:endParaRPr>
            </a:p>
            <a:p>
              <a:pPr marL="171450" indent="-171450" algn="just">
                <a:buFont typeface="Symbol" panose="05050102010706020507" pitchFamily="18" charset="2"/>
                <a:buChar char="~"/>
              </a:pPr>
              <a:r>
                <a:rPr kumimoji="0" lang="en-US" sz="900" b="0" i="0" u="none" strike="noStrike" kern="1200" cap="none" spc="0" normalizeH="0" baseline="0" noProof="0" dirty="0">
                  <a:ln>
                    <a:noFill/>
                  </a:ln>
                  <a:solidFill>
                    <a:prstClr val="black"/>
                  </a:solidFill>
                  <a:effectLst/>
                  <a:uLnTx/>
                  <a:uFillTx/>
                  <a:latin typeface="Dubai" panose="020B0503030403030204" pitchFamily="34" charset="-78"/>
                  <a:ea typeface="Times New Roman" panose="02020603050405020304" pitchFamily="18" charset="0"/>
                  <a:cs typeface="Dubai" panose="020B0503030403030204" pitchFamily="34" charset="-78"/>
                </a:rPr>
                <a:t>A UNESCO World Heritage Site, Aldabra is the world's largest raised coral atoll</a:t>
              </a:r>
              <a:endParaRPr kumimoji="0" lang="en-US" sz="900" b="0" i="0" u="none" strike="noStrike" kern="1200" cap="none" spc="0" normalizeH="0" baseline="0" noProof="0" dirty="0">
                <a:ln>
                  <a:noFill/>
                </a:ln>
                <a:solidFill>
                  <a:prstClr val="black"/>
                </a:solidFill>
                <a:effectLst/>
                <a:uLnTx/>
                <a:uFillTx/>
                <a:latin typeface="Abadi" panose="020B0604020104020204" pitchFamily="34" charset="0"/>
                <a:ea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4A07360E-2BA3-4C48-9A2C-C4D1F10A71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68269" y="1329070"/>
              <a:ext cx="2803560" cy="1727470"/>
            </a:xfrm>
            <a:prstGeom prst="rect">
              <a:avLst/>
            </a:prstGeom>
            <a:ln>
              <a:noFill/>
            </a:ln>
            <a:effectLst>
              <a:softEdge rad="112500"/>
            </a:effectLst>
          </p:spPr>
        </p:pic>
      </p:grpSp>
      <p:grpSp>
        <p:nvGrpSpPr>
          <p:cNvPr id="3" name="Group 2">
            <a:extLst>
              <a:ext uri="{FF2B5EF4-FFF2-40B4-BE49-F238E27FC236}">
                <a16:creationId xmlns:a16="http://schemas.microsoft.com/office/drawing/2014/main" id="{80115AD8-F100-479A-AAB9-786BF702C76C}"/>
              </a:ext>
            </a:extLst>
          </p:cNvPr>
          <p:cNvGrpSpPr/>
          <p:nvPr/>
        </p:nvGrpSpPr>
        <p:grpSpPr>
          <a:xfrm>
            <a:off x="9303719" y="1324074"/>
            <a:ext cx="2895269" cy="4987710"/>
            <a:chOff x="9199714" y="1279096"/>
            <a:chExt cx="2895269" cy="4987710"/>
          </a:xfrm>
        </p:grpSpPr>
        <p:sp>
          <p:nvSpPr>
            <p:cNvPr id="29" name="TextBox 28">
              <a:extLst>
                <a:ext uri="{FF2B5EF4-FFF2-40B4-BE49-F238E27FC236}">
                  <a16:creationId xmlns:a16="http://schemas.microsoft.com/office/drawing/2014/main" id="{8780621C-85FC-42E0-AF8F-0F881A06B02E}"/>
                </a:ext>
              </a:extLst>
            </p:cNvPr>
            <p:cNvSpPr txBox="1"/>
            <p:nvPr/>
          </p:nvSpPr>
          <p:spPr>
            <a:xfrm>
              <a:off x="9199714" y="1557825"/>
              <a:ext cx="2895269" cy="4708981"/>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rial" panose="020B0604020202020204" pitchFamily="34" charset="0"/>
                <a:cs typeface="Arial" panose="020B0604020202020204" pitchFamily="34" charset="0"/>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Hotels </a:t>
              </a:r>
            </a:p>
            <a:p>
              <a:pPr lvl="0"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Tx/>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Constance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Ephelia</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Mahe</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Island is situated on two of the most beautiful beaches on the island of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Mahé</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overlooking the marine national park of Port Launay</a:t>
              </a:r>
            </a:p>
            <a:p>
              <a:pPr lvl="0"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Tx/>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Four Seasons Resort Seychelles overlooks one of the best-secluded beaches in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Mahé</a:t>
              </a: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Hillside villas perched on stilts, each with private pool, provide a private sanctuary with an idyllic view</a:t>
              </a:r>
            </a:p>
            <a:p>
              <a:pPr marL="171450" lvl="0" indent="-171450" algn="just">
                <a:buSzPts val="1000"/>
                <a:buFontTx/>
                <a:buChar char="-"/>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Tx/>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Banyan Tree Seychelles, a colonial-style hotel is surrounded by tropical rainforest and overlooks Intendance Bay</a:t>
              </a:r>
            </a:p>
            <a:p>
              <a:pPr lvl="0"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Tx/>
                <a:buChar char="-"/>
                <a:tabLst>
                  <a:tab pos="457200" algn="l"/>
                </a:tabLst>
              </a:pP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Six Senses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Zil</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a:t>
              </a:r>
              <a:r>
                <a:rPr lang="en-US" sz="900" dirty="0" err="1">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Pasyon</a:t>
              </a:r>
              <a:r>
                <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rPr>
                <a:t> offers indulgent villas and facilities nestled in and around lush vegetation, rocky coastline and three white-sand beaches</a:t>
              </a:r>
            </a:p>
            <a:p>
              <a:pPr lvl="0" algn="just">
                <a:buSzPts val="1000"/>
                <a:tabLst>
                  <a:tab pos="457200" algn="l"/>
                </a:tabLst>
              </a:pPr>
              <a:endParaRPr lang="en-US" sz="900" dirty="0">
                <a:solidFill>
                  <a:schemeClr val="tx1">
                    <a:alpha val="99000"/>
                  </a:schemeClr>
                </a:solidFill>
                <a:effectLst/>
                <a:latin typeface="Dubai" panose="020B0503030403030204" pitchFamily="34" charset="-78"/>
                <a:ea typeface="Times New Roman" panose="02020603050405020304" pitchFamily="18" charset="0"/>
                <a:cs typeface="Dubai" panose="020B0503030403030204" pitchFamily="34" charset="-78"/>
              </a:endParaRPr>
            </a:p>
            <a:p>
              <a:pPr marL="171450" lvl="0" indent="-171450" algn="just">
                <a:buSzPts val="1000"/>
                <a:buFontTx/>
                <a:buChar char="-"/>
                <a:tabLst>
                  <a:tab pos="457200" algn="l"/>
                </a:tabLst>
              </a:pP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Kempinski Resort Seychelles, at the south end of </a:t>
              </a:r>
              <a:r>
                <a:rPr lang="en-US" sz="900" dirty="0" err="1">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Mahé</a:t>
              </a: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in </a:t>
              </a:r>
              <a:r>
                <a:rPr lang="en-US" sz="900" dirty="0" err="1">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Baie</a:t>
              </a:r>
              <a:r>
                <a:rPr lang="en-US" sz="900" dirty="0">
                  <a:solidFill>
                    <a:schemeClr val="tx1">
                      <a:alpha val="99000"/>
                    </a:schemeClr>
                  </a:solidFill>
                  <a:latin typeface="Dubai" panose="020B0503030403030204" pitchFamily="34" charset="-78"/>
                  <a:ea typeface="Times New Roman" panose="02020603050405020304" pitchFamily="18" charset="0"/>
                  <a:cs typeface="Dubai" panose="020B0503030403030204" pitchFamily="34" charset="-78"/>
                </a:rPr>
                <a:t> Lazare, is an ideal retreat offering a huge variety of facilities and activities</a:t>
              </a:r>
            </a:p>
          </p:txBody>
        </p:sp>
        <p:pic>
          <p:nvPicPr>
            <p:cNvPr id="32" name="Picture 31">
              <a:extLst>
                <a:ext uri="{FF2B5EF4-FFF2-40B4-BE49-F238E27FC236}">
                  <a16:creationId xmlns:a16="http://schemas.microsoft.com/office/drawing/2014/main" id="{882752A5-A988-435F-8DE7-C93932DA0F8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288836" y="1279096"/>
              <a:ext cx="2799788" cy="1727470"/>
            </a:xfrm>
            <a:prstGeom prst="rect">
              <a:avLst/>
            </a:prstGeom>
            <a:ln>
              <a:noFill/>
            </a:ln>
            <a:effectLst>
              <a:softEdge rad="112500"/>
            </a:effectLst>
          </p:spPr>
        </p:pic>
      </p:grpSp>
      <p:sp>
        <p:nvSpPr>
          <p:cNvPr id="15" name="TextBox 14">
            <a:extLst>
              <a:ext uri="{FF2B5EF4-FFF2-40B4-BE49-F238E27FC236}">
                <a16:creationId xmlns:a16="http://schemas.microsoft.com/office/drawing/2014/main" id="{EE2A53A6-1EF2-41C3-A385-856994853F67}"/>
              </a:ext>
            </a:extLst>
          </p:cNvPr>
          <p:cNvSpPr txBox="1"/>
          <p:nvPr/>
        </p:nvSpPr>
        <p:spPr>
          <a:xfrm>
            <a:off x="3244524" y="1018576"/>
            <a:ext cx="2733827" cy="5863144"/>
          </a:xfrm>
          <a:prstGeom prst="rect">
            <a:avLst/>
          </a:prstGeom>
          <a:noFill/>
        </p:spPr>
        <p:txBody>
          <a:bodyPr wrap="square" rtlCol="0">
            <a:spAutoFit/>
          </a:bodyPr>
          <a:lstStyle/>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12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Abadi" panose="020B0604020104020204" pitchFamily="34" charset="0"/>
            </a:endParaRPr>
          </a:p>
          <a:p>
            <a:pPr algn="just"/>
            <a:endParaRPr lang="en-US" sz="900" b="1" dirty="0">
              <a:latin typeface="Dubai" panose="020B0503030403030204" pitchFamily="34" charset="-78"/>
              <a:cs typeface="Dubai" panose="020B0503030403030204" pitchFamily="34" charset="-78"/>
            </a:endParaRPr>
          </a:p>
          <a:p>
            <a:pPr algn="just"/>
            <a:r>
              <a:rPr lang="en-US" sz="900" b="1" dirty="0">
                <a:latin typeface="Dubai" panose="020B0503030403030204" pitchFamily="34" charset="-78"/>
                <a:cs typeface="Dubai" panose="020B0503030403030204" pitchFamily="34" charset="-78"/>
              </a:rPr>
              <a:t>Experiences	</a:t>
            </a:r>
          </a:p>
          <a:p>
            <a:pPr algn="just"/>
            <a:endParaRPr lang="en-US" sz="900" dirty="0">
              <a:effectLst/>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For land-lovers and nature enthusiasts</a:t>
            </a:r>
          </a:p>
          <a:p>
            <a:pPr marL="171450" indent="-171450" algn="just">
              <a:buFont typeface="Symbol" panose="05050102010706020507" pitchFamily="18" charset="2"/>
              <a:buChar char="~"/>
            </a:pPr>
            <a:r>
              <a:rPr lang="en-US" sz="900" dirty="0" err="1">
                <a:latin typeface="Dubai" panose="020B0503030403030204" pitchFamily="34" charset="-78"/>
                <a:ea typeface="Times New Roman" panose="02020603050405020304" pitchFamily="18" charset="0"/>
                <a:cs typeface="Dubai" panose="020B0503030403030204" pitchFamily="34" charset="-78"/>
              </a:rPr>
              <a:t>Morne</a:t>
            </a:r>
            <a:r>
              <a:rPr lang="en-US" sz="900" dirty="0">
                <a:latin typeface="Dubai" panose="020B0503030403030204" pitchFamily="34" charset="-78"/>
                <a:ea typeface="Times New Roman" panose="02020603050405020304" pitchFamily="18" charset="0"/>
                <a:cs typeface="Dubai" panose="020B0503030403030204" pitchFamily="34" charset="-78"/>
              </a:rPr>
              <a:t> National Park</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Coconut Plantation House</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Vallee De Mai, a UNESCO World Heritage Site</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Sainte Anne Marine Park, Cerf Island</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From up above </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Helicopter tours</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On the water</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Snorkeling, scuba diving, fishing, cruising</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For the family</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Relax on some of the world’s best beaches</a:t>
            </a:r>
          </a:p>
          <a:p>
            <a:pPr marL="171450" indent="-171450" algn="just">
              <a:buFont typeface="Symbol" panose="05050102010706020507" pitchFamily="18" charset="2"/>
              <a:buChar char="~"/>
            </a:pPr>
            <a:r>
              <a:rPr lang="en-US" sz="900" dirty="0">
                <a:latin typeface="Dubai" panose="020B0503030403030204" pitchFamily="34" charset="-78"/>
                <a:ea typeface="Times New Roman" panose="02020603050405020304" pitchFamily="18" charset="0"/>
                <a:cs typeface="Dubai" panose="020B0503030403030204" pitchFamily="34" charset="-78"/>
              </a:rPr>
              <a:t>Island hopping – </a:t>
            </a:r>
            <a:r>
              <a:rPr lang="en-US" sz="900" dirty="0" err="1">
                <a:latin typeface="Dubai" panose="020B0503030403030204" pitchFamily="34" charset="-78"/>
                <a:ea typeface="Times New Roman" panose="02020603050405020304" pitchFamily="18" charset="0"/>
                <a:cs typeface="Dubai" panose="020B0503030403030204" pitchFamily="34" charset="-78"/>
              </a:rPr>
              <a:t>Mahe</a:t>
            </a:r>
            <a:r>
              <a:rPr lang="en-US" sz="900" dirty="0">
                <a:latin typeface="Dubai" panose="020B0503030403030204" pitchFamily="34" charset="-78"/>
                <a:ea typeface="Times New Roman" panose="02020603050405020304" pitchFamily="18" charset="0"/>
                <a:cs typeface="Dubai" panose="020B0503030403030204" pitchFamily="34" charset="-78"/>
              </a:rPr>
              <a:t>, Praslin, Silhouette Island, Eden Island, La Digue</a:t>
            </a:r>
          </a:p>
          <a:p>
            <a:pPr algn="just"/>
            <a:endParaRPr lang="en-US" sz="900" dirty="0">
              <a:latin typeface="Dubai" panose="020B0503030403030204" pitchFamily="34" charset="-78"/>
              <a:ea typeface="Times New Roman" panose="02020603050405020304" pitchFamily="18" charset="0"/>
              <a:cs typeface="Dubai" panose="020B0503030403030204" pitchFamily="34" charset="-78"/>
            </a:endParaRPr>
          </a:p>
          <a:p>
            <a:pPr algn="just"/>
            <a:r>
              <a:rPr lang="en-US" sz="900" dirty="0">
                <a:latin typeface="Dubai" panose="020B0503030403030204" pitchFamily="34" charset="-78"/>
                <a:ea typeface="Times New Roman" panose="02020603050405020304" pitchFamily="18" charset="0"/>
                <a:cs typeface="Dubai" panose="020B0503030403030204" pitchFamily="34" charset="-78"/>
              </a:rPr>
              <a:t>Adventure lovers</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Trekking The </a:t>
            </a:r>
            <a:r>
              <a:rPr lang="en-US" sz="900" dirty="0" err="1">
                <a:latin typeface="Dubai" panose="020B0503030403030204" pitchFamily="34" charset="-78"/>
                <a:cs typeface="Dubai" panose="020B0503030403030204" pitchFamily="34" charset="-78"/>
              </a:rPr>
              <a:t>Copolia</a:t>
            </a:r>
            <a:r>
              <a:rPr lang="en-US" sz="900" dirty="0">
                <a:latin typeface="Dubai" panose="020B0503030403030204" pitchFamily="34" charset="-78"/>
                <a:cs typeface="Dubai" panose="020B0503030403030204" pitchFamily="34" charset="-78"/>
              </a:rPr>
              <a:t> Trail</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Hiking</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Rock climbing</a:t>
            </a:r>
          </a:p>
          <a:p>
            <a:pPr marL="171450" indent="-171450" algn="just">
              <a:buFont typeface="Symbol" panose="05050102010706020507" pitchFamily="18" charset="2"/>
              <a:buChar char=""/>
            </a:pPr>
            <a:r>
              <a:rPr lang="en-US" sz="900" dirty="0">
                <a:latin typeface="Dubai" panose="020B0503030403030204" pitchFamily="34" charset="-78"/>
                <a:cs typeface="Dubai" panose="020B0503030403030204" pitchFamily="34" charset="-78"/>
              </a:rPr>
              <a:t>Ziplining</a:t>
            </a:r>
          </a:p>
          <a:p>
            <a:pPr marL="171450" indent="-171450" algn="just">
              <a:buFont typeface="Symbol" panose="05050102010706020507" pitchFamily="18" charset="2"/>
              <a:buChar char=""/>
            </a:pPr>
            <a:endParaRPr lang="en-US" sz="900" dirty="0">
              <a:latin typeface="Arial" panose="020B0604020202020204" pitchFamily="34" charset="0"/>
              <a:cs typeface="Arial" panose="020B0604020202020204" pitchFamily="34" charset="0"/>
            </a:endParaRPr>
          </a:p>
          <a:p>
            <a:pPr marL="171450" indent="-171450" algn="just">
              <a:buFont typeface="Symbol" panose="05050102010706020507" pitchFamily="18" charset="2"/>
              <a:buChar char=""/>
            </a:pPr>
            <a:endParaRPr lang="en-US" sz="1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5852541-2891-4BD0-ABE1-6F3418D12F53}"/>
              </a:ext>
            </a:extLst>
          </p:cNvPr>
          <p:cNvPicPr>
            <a:picLocks noChangeAspect="1"/>
          </p:cNvPicPr>
          <p:nvPr/>
        </p:nvPicPr>
        <p:blipFill>
          <a:blip r:embed="rId6" cstate="print">
            <a:extLst>
              <a:ext uri="{28A0092B-C50C-407E-A947-70E740481C1C}">
                <a14:useLocalDpi xmlns:a14="http://schemas.microsoft.com/office/drawing/2010/main" val="0"/>
              </a:ext>
            </a:extLst>
          </a:blip>
          <a:srcRect t="5085" b="5085"/>
          <a:stretch/>
        </p:blipFill>
        <p:spPr>
          <a:xfrm>
            <a:off x="3244524" y="1298175"/>
            <a:ext cx="2803322" cy="1679267"/>
          </a:xfrm>
          <a:prstGeom prst="rect">
            <a:avLst/>
          </a:prstGeom>
        </p:spPr>
      </p:pic>
    </p:spTree>
    <p:extLst>
      <p:ext uri="{BB962C8B-B14F-4D97-AF65-F5344CB8AC3E}">
        <p14:creationId xmlns:p14="http://schemas.microsoft.com/office/powerpoint/2010/main" val="1650151047"/>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44857</TotalTime>
  <Words>4093</Words>
  <Application>Microsoft Office PowerPoint</Application>
  <PresentationFormat>Widescreen</PresentationFormat>
  <Paragraphs>914</Paragraphs>
  <Slides>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Abadi</vt:lpstr>
      <vt:lpstr>Arial</vt:lpstr>
      <vt:lpstr>Avenir Next LT Pro</vt:lpstr>
      <vt:lpstr>Calibri</vt:lpstr>
      <vt:lpstr>DinPro</vt:lpstr>
      <vt:lpstr>Dubai</vt:lpstr>
      <vt:lpstr>Goudy Old Style</vt:lpstr>
      <vt:lpstr>Symbol</vt:lpstr>
      <vt:lpstr>Wingdings</vt:lpstr>
      <vt:lpstr>FrostyVTI</vt:lpstr>
      <vt:lpstr> Destination Dubai</vt:lpstr>
      <vt:lpstr> Destination Abu Dhabi</vt:lpstr>
      <vt:lpstr> Destination Cairo &amp; Sharm El Sheikh </vt:lpstr>
      <vt:lpstr> Destination Luxor - Aswan Cruise, Alexandria &amp; Hurghada  </vt:lpstr>
      <vt:lpstr> Destination Maldives</vt:lpstr>
      <vt:lpstr> Destination Mauritius</vt:lpstr>
      <vt:lpstr> Destination Madagascar   Miavana Private Island Sanctuary by Time + Tide</vt:lpstr>
      <vt:lpstr> Destination Seychelles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Chamara.adikari@happytravel.com</dc:creator>
  <cp:lastModifiedBy>Rosemary McNulty</cp:lastModifiedBy>
  <cp:revision>412</cp:revision>
  <cp:lastPrinted>2018-05-15T09:38:18Z</cp:lastPrinted>
  <dcterms:created xsi:type="dcterms:W3CDTF">2018-01-28T09:08:55Z</dcterms:created>
  <dcterms:modified xsi:type="dcterms:W3CDTF">2022-02-09T13:17:46Z</dcterms:modified>
</cp:coreProperties>
</file>